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3"/>
  </p:notesMasterIdLst>
  <p:handoutMasterIdLst>
    <p:handoutMasterId r:id="rId24"/>
  </p:handoutMasterIdLst>
  <p:sldIdLst>
    <p:sldId id="256" r:id="rId5"/>
    <p:sldId id="710" r:id="rId6"/>
    <p:sldId id="743" r:id="rId7"/>
    <p:sldId id="764" r:id="rId8"/>
    <p:sldId id="750" r:id="rId9"/>
    <p:sldId id="714" r:id="rId10"/>
    <p:sldId id="739" r:id="rId11"/>
    <p:sldId id="715" r:id="rId12"/>
    <p:sldId id="746" r:id="rId13"/>
    <p:sldId id="713" r:id="rId14"/>
    <p:sldId id="747" r:id="rId15"/>
    <p:sldId id="735" r:id="rId16"/>
    <p:sldId id="736" r:id="rId17"/>
    <p:sldId id="729" r:id="rId18"/>
    <p:sldId id="756" r:id="rId19"/>
    <p:sldId id="757" r:id="rId20"/>
    <p:sldId id="415"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A2D"/>
    <a:srgbClr val="00539B"/>
    <a:srgbClr val="074A80"/>
    <a:srgbClr val="0084A4"/>
    <a:srgbClr val="DAD8D8"/>
    <a:srgbClr val="DFDDDD"/>
    <a:srgbClr val="E2E1E1"/>
    <a:srgbClr val="E5E4E4"/>
    <a:srgbClr val="CECCCC"/>
    <a:srgbClr val="2CC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2410" autoAdjust="0"/>
  </p:normalViewPr>
  <p:slideViewPr>
    <p:cSldViewPr snapToGrid="0" snapToObjects="1">
      <p:cViewPr varScale="1">
        <p:scale>
          <a:sx n="37" d="100"/>
          <a:sy n="37" d="100"/>
        </p:scale>
        <p:origin x="792"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C8279-FD29-41DE-9B3A-35490E02AAB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87B5C460-1121-4AFB-9EC8-D0C967BE3D2D}">
      <dgm:prSet custT="1"/>
      <dgm:spPr/>
      <dgm:t>
        <a:bodyPr/>
        <a:lstStyle/>
        <a:p>
          <a:pPr>
            <a:lnSpc>
              <a:spcPct val="100000"/>
            </a:lnSpc>
          </a:pPr>
          <a:r>
            <a:rPr lang="en-US" sz="3200" dirty="0"/>
            <a:t>State</a:t>
          </a:r>
        </a:p>
      </dgm:t>
    </dgm:pt>
    <dgm:pt modelId="{2750994B-74FB-4E5B-A390-1C6CFD51E79A}" type="parTrans" cxnId="{12D0381B-173B-4E88-9DEB-9ECD3EBFA25D}">
      <dgm:prSet/>
      <dgm:spPr/>
      <dgm:t>
        <a:bodyPr/>
        <a:lstStyle/>
        <a:p>
          <a:endParaRPr lang="en-US"/>
        </a:p>
      </dgm:t>
    </dgm:pt>
    <dgm:pt modelId="{8777D95A-9787-4491-805B-90CEFB5CAB46}" type="sibTrans" cxnId="{12D0381B-173B-4E88-9DEB-9ECD3EBFA25D}">
      <dgm:prSet/>
      <dgm:spPr/>
      <dgm:t>
        <a:bodyPr/>
        <a:lstStyle/>
        <a:p>
          <a:endParaRPr lang="en-US"/>
        </a:p>
      </dgm:t>
    </dgm:pt>
    <dgm:pt modelId="{15098CF2-BB59-4709-BA07-474F361A36B4}">
      <dgm:prSet custT="1"/>
      <dgm:spPr/>
      <dgm:t>
        <a:bodyPr/>
        <a:lstStyle/>
        <a:p>
          <a:pPr>
            <a:lnSpc>
              <a:spcPct val="100000"/>
            </a:lnSpc>
          </a:pPr>
          <a:r>
            <a:rPr lang="en-US" sz="3200" b="1" dirty="0">
              <a:solidFill>
                <a:srgbClr val="00B050"/>
              </a:solidFill>
            </a:rPr>
            <a:t>Community</a:t>
          </a:r>
          <a:endParaRPr lang="en-US" sz="3200" b="1" i="1" dirty="0">
            <a:solidFill>
              <a:srgbClr val="00B050"/>
            </a:solidFill>
          </a:endParaRPr>
        </a:p>
      </dgm:t>
    </dgm:pt>
    <dgm:pt modelId="{B778E4BC-406F-4938-8606-B74826D9D875}" type="parTrans" cxnId="{33B6036C-1CF5-4500-9346-B2422E45B855}">
      <dgm:prSet/>
      <dgm:spPr/>
      <dgm:t>
        <a:bodyPr/>
        <a:lstStyle/>
        <a:p>
          <a:endParaRPr lang="en-US"/>
        </a:p>
      </dgm:t>
    </dgm:pt>
    <dgm:pt modelId="{45B43764-8732-4A5B-A9D6-9DEC84ABB754}" type="sibTrans" cxnId="{33B6036C-1CF5-4500-9346-B2422E45B855}">
      <dgm:prSet/>
      <dgm:spPr/>
      <dgm:t>
        <a:bodyPr/>
        <a:lstStyle/>
        <a:p>
          <a:endParaRPr lang="en-US"/>
        </a:p>
      </dgm:t>
    </dgm:pt>
    <dgm:pt modelId="{F922061B-F327-4BA1-A026-A20842212590}">
      <dgm:prSet custT="1"/>
      <dgm:spPr/>
      <dgm:t>
        <a:bodyPr/>
        <a:lstStyle/>
        <a:p>
          <a:pPr>
            <a:lnSpc>
              <a:spcPct val="100000"/>
            </a:lnSpc>
          </a:pPr>
          <a:r>
            <a:rPr lang="en-US" sz="3200" dirty="0"/>
            <a:t>Provider</a:t>
          </a:r>
        </a:p>
      </dgm:t>
    </dgm:pt>
    <dgm:pt modelId="{8FA292EB-2983-4FA6-A54D-22677A9390EE}" type="parTrans" cxnId="{2E6D1DFD-C811-4A72-8FDD-C07516ED1682}">
      <dgm:prSet/>
      <dgm:spPr/>
      <dgm:t>
        <a:bodyPr/>
        <a:lstStyle/>
        <a:p>
          <a:endParaRPr lang="en-US"/>
        </a:p>
      </dgm:t>
    </dgm:pt>
    <dgm:pt modelId="{4FDAE7A9-7EA6-4E1A-93F6-415CB7E6BB06}" type="sibTrans" cxnId="{2E6D1DFD-C811-4A72-8FDD-C07516ED1682}">
      <dgm:prSet/>
      <dgm:spPr/>
      <dgm:t>
        <a:bodyPr/>
        <a:lstStyle/>
        <a:p>
          <a:endParaRPr lang="en-US"/>
        </a:p>
      </dgm:t>
    </dgm:pt>
    <dgm:pt modelId="{80F1F103-BF36-4FC2-9A0F-90C8E88C058D}" type="pres">
      <dgm:prSet presAssocID="{757C8279-FD29-41DE-9B3A-35490E02AABC}" presName="root" presStyleCnt="0">
        <dgm:presLayoutVars>
          <dgm:dir/>
          <dgm:resizeHandles val="exact"/>
        </dgm:presLayoutVars>
      </dgm:prSet>
      <dgm:spPr/>
    </dgm:pt>
    <dgm:pt modelId="{98DADFD2-40EE-4BE0-8794-3C32C158C199}" type="pres">
      <dgm:prSet presAssocID="{87B5C460-1121-4AFB-9EC8-D0C967BE3D2D}" presName="compNode" presStyleCnt="0"/>
      <dgm:spPr/>
    </dgm:pt>
    <dgm:pt modelId="{791B7769-8857-4277-B2FF-D85D98C2FF00}" type="pres">
      <dgm:prSet presAssocID="{87B5C460-1121-4AFB-9EC8-D0C967BE3D2D}" presName="bgRect" presStyleLbl="bgShp" presStyleIdx="0" presStyleCnt="3" custLinFactNeighborX="-976" custLinFactNeighborY="-11218"/>
      <dgm:spPr/>
    </dgm:pt>
    <dgm:pt modelId="{B57BB9B9-EC56-4FB5-902B-FD20C0F139F8}" type="pres">
      <dgm:prSet presAssocID="{87B5C460-1121-4AFB-9EC8-D0C967BE3D2D}" presName="iconRect" presStyleLbl="node1" presStyleIdx="0" presStyleCnt="3" custScaleX="153544" custScaleY="153544" custLinFactNeighborX="10778" custLinFactNeighborY="-49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p compass with solid fill"/>
        </a:ext>
      </dgm:extLst>
    </dgm:pt>
    <dgm:pt modelId="{7F0A3364-477B-4B00-A925-74178A89770A}" type="pres">
      <dgm:prSet presAssocID="{87B5C460-1121-4AFB-9EC8-D0C967BE3D2D}" presName="spaceRect" presStyleCnt="0"/>
      <dgm:spPr/>
    </dgm:pt>
    <dgm:pt modelId="{FD0DC9DB-65F8-4ADD-B47E-0385102C9186}" type="pres">
      <dgm:prSet presAssocID="{87B5C460-1121-4AFB-9EC8-D0C967BE3D2D}" presName="parTx" presStyleLbl="revTx" presStyleIdx="0" presStyleCnt="3" custLinFactNeighborX="-195" custLinFactNeighborY="1930">
        <dgm:presLayoutVars>
          <dgm:chMax val="0"/>
          <dgm:chPref val="0"/>
        </dgm:presLayoutVars>
      </dgm:prSet>
      <dgm:spPr/>
    </dgm:pt>
    <dgm:pt modelId="{30BC6DF4-1846-4A4C-B485-E8A1361A2D83}" type="pres">
      <dgm:prSet presAssocID="{8777D95A-9787-4491-805B-90CEFB5CAB46}" presName="sibTrans" presStyleCnt="0"/>
      <dgm:spPr/>
    </dgm:pt>
    <dgm:pt modelId="{8551C410-CD10-49D5-855F-05CF9E154FF8}" type="pres">
      <dgm:prSet presAssocID="{15098CF2-BB59-4709-BA07-474F361A36B4}" presName="compNode" presStyleCnt="0"/>
      <dgm:spPr/>
    </dgm:pt>
    <dgm:pt modelId="{0B69668B-001B-48BA-B47D-ADDE04EC08C1}" type="pres">
      <dgm:prSet presAssocID="{15098CF2-BB59-4709-BA07-474F361A36B4}" presName="bgRect" presStyleLbl="bgShp" presStyleIdx="1" presStyleCnt="3"/>
      <dgm:spPr/>
    </dgm:pt>
    <dgm:pt modelId="{315BD52E-7B60-4A21-A34B-82D6AFFC344F}" type="pres">
      <dgm:prSet presAssocID="{15098CF2-BB59-4709-BA07-474F361A36B4}" presName="iconRect" presStyleLbl="node1" presStyleIdx="1" presStyleCnt="3" custScaleX="153544" custScaleY="153544" custLinFactNeighborX="-9616" custLinFactNeighborY="-176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7AF59CD3-F4F7-43D0-98CE-AD4BC871071F}" type="pres">
      <dgm:prSet presAssocID="{15098CF2-BB59-4709-BA07-474F361A36B4}" presName="spaceRect" presStyleCnt="0"/>
      <dgm:spPr/>
    </dgm:pt>
    <dgm:pt modelId="{A0E6DD88-756B-4FA5-BE93-FA7F272C6AA3}" type="pres">
      <dgm:prSet presAssocID="{15098CF2-BB59-4709-BA07-474F361A36B4}" presName="parTx" presStyleLbl="revTx" presStyleIdx="1" presStyleCnt="3">
        <dgm:presLayoutVars>
          <dgm:chMax val="0"/>
          <dgm:chPref val="0"/>
        </dgm:presLayoutVars>
      </dgm:prSet>
      <dgm:spPr/>
    </dgm:pt>
    <dgm:pt modelId="{BB59333C-6806-4F20-B8CC-5C9270F024DF}" type="pres">
      <dgm:prSet presAssocID="{45B43764-8732-4A5B-A9D6-9DEC84ABB754}" presName="sibTrans" presStyleCnt="0"/>
      <dgm:spPr/>
    </dgm:pt>
    <dgm:pt modelId="{960D593A-AB67-43AA-AB7B-4908BA6BC611}" type="pres">
      <dgm:prSet presAssocID="{F922061B-F327-4BA1-A026-A20842212590}" presName="compNode" presStyleCnt="0"/>
      <dgm:spPr/>
    </dgm:pt>
    <dgm:pt modelId="{70703A08-63A4-4CEF-98A0-A66A88907480}" type="pres">
      <dgm:prSet presAssocID="{F922061B-F327-4BA1-A026-A20842212590}" presName="bgRect" presStyleLbl="bgShp" presStyleIdx="2" presStyleCnt="3"/>
      <dgm:spPr/>
    </dgm:pt>
    <dgm:pt modelId="{303FF5E2-A541-4F4D-8C97-CF903CF87A44}" type="pres">
      <dgm:prSet presAssocID="{F922061B-F327-4BA1-A026-A20842212590}" presName="iconRect" presStyleLbl="node1" presStyleIdx="2" presStyleCnt="3" custScaleX="153544" custScaleY="15354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ospital with solid fill"/>
        </a:ext>
      </dgm:extLst>
    </dgm:pt>
    <dgm:pt modelId="{4CE6DE16-90EB-42C6-ACA6-6FD25A6AF51C}" type="pres">
      <dgm:prSet presAssocID="{F922061B-F327-4BA1-A026-A20842212590}" presName="spaceRect" presStyleCnt="0"/>
      <dgm:spPr/>
    </dgm:pt>
    <dgm:pt modelId="{C6FAC730-0743-44F4-B016-8D0536BF5A0D}" type="pres">
      <dgm:prSet presAssocID="{F922061B-F327-4BA1-A026-A20842212590}" presName="parTx" presStyleLbl="revTx" presStyleIdx="2" presStyleCnt="3">
        <dgm:presLayoutVars>
          <dgm:chMax val="0"/>
          <dgm:chPref val="0"/>
        </dgm:presLayoutVars>
      </dgm:prSet>
      <dgm:spPr/>
    </dgm:pt>
  </dgm:ptLst>
  <dgm:cxnLst>
    <dgm:cxn modelId="{9B696F0A-62BF-46AB-8BAB-ECFF210F8237}" type="presOf" srcId="{15098CF2-BB59-4709-BA07-474F361A36B4}" destId="{A0E6DD88-756B-4FA5-BE93-FA7F272C6AA3}" srcOrd="0" destOrd="0" presId="urn:microsoft.com/office/officeart/2018/2/layout/IconVerticalSolidList"/>
    <dgm:cxn modelId="{12D0381B-173B-4E88-9DEB-9ECD3EBFA25D}" srcId="{757C8279-FD29-41DE-9B3A-35490E02AABC}" destId="{87B5C460-1121-4AFB-9EC8-D0C967BE3D2D}" srcOrd="0" destOrd="0" parTransId="{2750994B-74FB-4E5B-A390-1C6CFD51E79A}" sibTransId="{8777D95A-9787-4491-805B-90CEFB5CAB46}"/>
    <dgm:cxn modelId="{33B6036C-1CF5-4500-9346-B2422E45B855}" srcId="{757C8279-FD29-41DE-9B3A-35490E02AABC}" destId="{15098CF2-BB59-4709-BA07-474F361A36B4}" srcOrd="1" destOrd="0" parTransId="{B778E4BC-406F-4938-8606-B74826D9D875}" sibTransId="{45B43764-8732-4A5B-A9D6-9DEC84ABB754}"/>
    <dgm:cxn modelId="{2C5280AF-36C2-4251-B197-33A32ECA6BF8}" type="presOf" srcId="{757C8279-FD29-41DE-9B3A-35490E02AABC}" destId="{80F1F103-BF36-4FC2-9A0F-90C8E88C058D}" srcOrd="0" destOrd="0" presId="urn:microsoft.com/office/officeart/2018/2/layout/IconVerticalSolidList"/>
    <dgm:cxn modelId="{086776D2-B4CF-4294-B800-1943F145255B}" type="presOf" srcId="{87B5C460-1121-4AFB-9EC8-D0C967BE3D2D}" destId="{FD0DC9DB-65F8-4ADD-B47E-0385102C9186}" srcOrd="0" destOrd="0" presId="urn:microsoft.com/office/officeart/2018/2/layout/IconVerticalSolidList"/>
    <dgm:cxn modelId="{6A2936D7-A473-4FE3-A894-FCE9710523B0}" type="presOf" srcId="{F922061B-F327-4BA1-A026-A20842212590}" destId="{C6FAC730-0743-44F4-B016-8D0536BF5A0D}" srcOrd="0" destOrd="0" presId="urn:microsoft.com/office/officeart/2018/2/layout/IconVerticalSolidList"/>
    <dgm:cxn modelId="{2E6D1DFD-C811-4A72-8FDD-C07516ED1682}" srcId="{757C8279-FD29-41DE-9B3A-35490E02AABC}" destId="{F922061B-F327-4BA1-A026-A20842212590}" srcOrd="2" destOrd="0" parTransId="{8FA292EB-2983-4FA6-A54D-22677A9390EE}" sibTransId="{4FDAE7A9-7EA6-4E1A-93F6-415CB7E6BB06}"/>
    <dgm:cxn modelId="{CA206C2B-F34D-4914-BC50-DE4C01933A61}" type="presParOf" srcId="{80F1F103-BF36-4FC2-9A0F-90C8E88C058D}" destId="{98DADFD2-40EE-4BE0-8794-3C32C158C199}" srcOrd="0" destOrd="0" presId="urn:microsoft.com/office/officeart/2018/2/layout/IconVerticalSolidList"/>
    <dgm:cxn modelId="{BF36B309-0E83-45A4-8A68-8AAA05F5A4F5}" type="presParOf" srcId="{98DADFD2-40EE-4BE0-8794-3C32C158C199}" destId="{791B7769-8857-4277-B2FF-D85D98C2FF00}" srcOrd="0" destOrd="0" presId="urn:microsoft.com/office/officeart/2018/2/layout/IconVerticalSolidList"/>
    <dgm:cxn modelId="{C3A8678F-2C2C-4FB4-9044-6708D9E4CB31}" type="presParOf" srcId="{98DADFD2-40EE-4BE0-8794-3C32C158C199}" destId="{B57BB9B9-EC56-4FB5-902B-FD20C0F139F8}" srcOrd="1" destOrd="0" presId="urn:microsoft.com/office/officeart/2018/2/layout/IconVerticalSolidList"/>
    <dgm:cxn modelId="{F61D3DFA-F22B-40F9-9D41-090164F130A3}" type="presParOf" srcId="{98DADFD2-40EE-4BE0-8794-3C32C158C199}" destId="{7F0A3364-477B-4B00-A925-74178A89770A}" srcOrd="2" destOrd="0" presId="urn:microsoft.com/office/officeart/2018/2/layout/IconVerticalSolidList"/>
    <dgm:cxn modelId="{63514C48-5C3F-41D3-A728-08539EDDD2A1}" type="presParOf" srcId="{98DADFD2-40EE-4BE0-8794-3C32C158C199}" destId="{FD0DC9DB-65F8-4ADD-B47E-0385102C9186}" srcOrd="3" destOrd="0" presId="urn:microsoft.com/office/officeart/2018/2/layout/IconVerticalSolidList"/>
    <dgm:cxn modelId="{DBA5E205-4144-4D40-8460-2D3D09476385}" type="presParOf" srcId="{80F1F103-BF36-4FC2-9A0F-90C8E88C058D}" destId="{30BC6DF4-1846-4A4C-B485-E8A1361A2D83}" srcOrd="1" destOrd="0" presId="urn:microsoft.com/office/officeart/2018/2/layout/IconVerticalSolidList"/>
    <dgm:cxn modelId="{989C4673-14C0-4B3D-960D-B2E2D194942E}" type="presParOf" srcId="{80F1F103-BF36-4FC2-9A0F-90C8E88C058D}" destId="{8551C410-CD10-49D5-855F-05CF9E154FF8}" srcOrd="2" destOrd="0" presId="urn:microsoft.com/office/officeart/2018/2/layout/IconVerticalSolidList"/>
    <dgm:cxn modelId="{0FE2F78F-AD54-4C4F-B2BC-6065365586B6}" type="presParOf" srcId="{8551C410-CD10-49D5-855F-05CF9E154FF8}" destId="{0B69668B-001B-48BA-B47D-ADDE04EC08C1}" srcOrd="0" destOrd="0" presId="urn:microsoft.com/office/officeart/2018/2/layout/IconVerticalSolidList"/>
    <dgm:cxn modelId="{D1366D77-7D10-411A-A034-00A98E82576F}" type="presParOf" srcId="{8551C410-CD10-49D5-855F-05CF9E154FF8}" destId="{315BD52E-7B60-4A21-A34B-82D6AFFC344F}" srcOrd="1" destOrd="0" presId="urn:microsoft.com/office/officeart/2018/2/layout/IconVerticalSolidList"/>
    <dgm:cxn modelId="{25AB0104-7FC9-41EC-B6B2-5968D6252791}" type="presParOf" srcId="{8551C410-CD10-49D5-855F-05CF9E154FF8}" destId="{7AF59CD3-F4F7-43D0-98CE-AD4BC871071F}" srcOrd="2" destOrd="0" presId="urn:microsoft.com/office/officeart/2018/2/layout/IconVerticalSolidList"/>
    <dgm:cxn modelId="{AACFB86A-497E-44AE-9C53-5AC2D82B0683}" type="presParOf" srcId="{8551C410-CD10-49D5-855F-05CF9E154FF8}" destId="{A0E6DD88-756B-4FA5-BE93-FA7F272C6AA3}" srcOrd="3" destOrd="0" presId="urn:microsoft.com/office/officeart/2018/2/layout/IconVerticalSolidList"/>
    <dgm:cxn modelId="{4C8EF0B4-DE5C-4E0A-A0F6-83A6AA8EA187}" type="presParOf" srcId="{80F1F103-BF36-4FC2-9A0F-90C8E88C058D}" destId="{BB59333C-6806-4F20-B8CC-5C9270F024DF}" srcOrd="3" destOrd="0" presId="urn:microsoft.com/office/officeart/2018/2/layout/IconVerticalSolidList"/>
    <dgm:cxn modelId="{238A93A6-4019-4C33-A422-67D7C7242DEF}" type="presParOf" srcId="{80F1F103-BF36-4FC2-9A0F-90C8E88C058D}" destId="{960D593A-AB67-43AA-AB7B-4908BA6BC611}" srcOrd="4" destOrd="0" presId="urn:microsoft.com/office/officeart/2018/2/layout/IconVerticalSolidList"/>
    <dgm:cxn modelId="{333CEC2E-C187-494F-B21E-7E90C1DB6F87}" type="presParOf" srcId="{960D593A-AB67-43AA-AB7B-4908BA6BC611}" destId="{70703A08-63A4-4CEF-98A0-A66A88907480}" srcOrd="0" destOrd="0" presId="urn:microsoft.com/office/officeart/2018/2/layout/IconVerticalSolidList"/>
    <dgm:cxn modelId="{722A5339-3FF4-4B2B-8B4C-ADA40AB6D153}" type="presParOf" srcId="{960D593A-AB67-43AA-AB7B-4908BA6BC611}" destId="{303FF5E2-A541-4F4D-8C97-CF903CF87A44}" srcOrd="1" destOrd="0" presId="urn:microsoft.com/office/officeart/2018/2/layout/IconVerticalSolidList"/>
    <dgm:cxn modelId="{AAABF6ED-E9B7-44B2-B33F-D7E719049A4D}" type="presParOf" srcId="{960D593A-AB67-43AA-AB7B-4908BA6BC611}" destId="{4CE6DE16-90EB-42C6-ACA6-6FD25A6AF51C}" srcOrd="2" destOrd="0" presId="urn:microsoft.com/office/officeart/2018/2/layout/IconVerticalSolidList"/>
    <dgm:cxn modelId="{B0388FF6-0AB9-4AB2-83E7-97E921EF9EEB}" type="presParOf" srcId="{960D593A-AB67-43AA-AB7B-4908BA6BC611}" destId="{C6FAC730-0743-44F4-B016-8D0536BF5A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23D46-26F2-48E2-A87B-E37486BAF15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3D10F9B2-7BF2-4CBC-8D3D-302749BF4A67}">
      <dgm:prSet custT="1"/>
      <dgm:spPr>
        <a:solidFill>
          <a:schemeClr val="accent5"/>
        </a:solidFill>
      </dgm:spPr>
      <dgm:t>
        <a:bodyPr/>
        <a:lstStyle/>
        <a:p>
          <a:r>
            <a:rPr lang="en-US" sz="2800" dirty="0"/>
            <a:t>Keep patients &amp; families at center</a:t>
          </a:r>
        </a:p>
      </dgm:t>
    </dgm:pt>
    <dgm:pt modelId="{72C70A59-C669-4B8A-9FBF-EA394DA5E74C}" type="parTrans" cxnId="{55F62BD0-5AA1-4677-8276-B621033869B1}">
      <dgm:prSet/>
      <dgm:spPr/>
      <dgm:t>
        <a:bodyPr/>
        <a:lstStyle/>
        <a:p>
          <a:endParaRPr lang="en-US" sz="2800"/>
        </a:p>
      </dgm:t>
    </dgm:pt>
    <dgm:pt modelId="{F28C9AEB-FCBD-49AA-8EA8-562D1BFE461C}" type="sibTrans" cxnId="{55F62BD0-5AA1-4677-8276-B621033869B1}">
      <dgm:prSet/>
      <dgm:spPr/>
      <dgm:t>
        <a:bodyPr/>
        <a:lstStyle/>
        <a:p>
          <a:endParaRPr lang="en-US" sz="2800"/>
        </a:p>
      </dgm:t>
    </dgm:pt>
    <dgm:pt modelId="{BDBC1B36-9933-469C-823D-1FA206ADEE33}">
      <dgm:prSet custT="1"/>
      <dgm:spPr/>
      <dgm:t>
        <a:bodyPr/>
        <a:lstStyle/>
        <a:p>
          <a:r>
            <a:rPr lang="en-US" sz="2800" dirty="0"/>
            <a:t>Use range of data to guide efforts</a:t>
          </a:r>
        </a:p>
      </dgm:t>
    </dgm:pt>
    <dgm:pt modelId="{23532A6F-83D9-4C11-B01A-3EE260FACADC}" type="parTrans" cxnId="{539D645A-6CAE-44A1-9B54-E382B15A9742}">
      <dgm:prSet/>
      <dgm:spPr/>
      <dgm:t>
        <a:bodyPr/>
        <a:lstStyle/>
        <a:p>
          <a:endParaRPr lang="en-US" sz="2800"/>
        </a:p>
      </dgm:t>
    </dgm:pt>
    <dgm:pt modelId="{ED7DA730-88DE-4581-85D7-86BBE7068F57}" type="sibTrans" cxnId="{539D645A-6CAE-44A1-9B54-E382B15A9742}">
      <dgm:prSet/>
      <dgm:spPr/>
      <dgm:t>
        <a:bodyPr/>
        <a:lstStyle/>
        <a:p>
          <a:endParaRPr lang="en-US" sz="2800"/>
        </a:p>
      </dgm:t>
    </dgm:pt>
    <dgm:pt modelId="{A91817DA-B93D-493C-A810-BC527EB59AAB}">
      <dgm:prSet custT="1"/>
      <dgm:spPr>
        <a:solidFill>
          <a:schemeClr val="accent5"/>
        </a:solidFill>
      </dgm:spPr>
      <dgm:t>
        <a:bodyPr/>
        <a:lstStyle/>
        <a:p>
          <a:r>
            <a:rPr lang="en-US" sz="2800" dirty="0"/>
            <a:t>Deploy portfolio of interventions</a:t>
          </a:r>
        </a:p>
      </dgm:t>
    </dgm:pt>
    <dgm:pt modelId="{F8A602A9-6393-461E-BFE6-71097E74B50A}" type="parTrans" cxnId="{BF625F29-52DE-4A1E-9B04-19037BAE71DF}">
      <dgm:prSet/>
      <dgm:spPr/>
      <dgm:t>
        <a:bodyPr/>
        <a:lstStyle/>
        <a:p>
          <a:endParaRPr lang="en-US" sz="2800"/>
        </a:p>
      </dgm:t>
    </dgm:pt>
    <dgm:pt modelId="{7819E9F4-2DB4-4EF0-A0FB-97EE908D9491}" type="sibTrans" cxnId="{BF625F29-52DE-4A1E-9B04-19037BAE71DF}">
      <dgm:prSet/>
      <dgm:spPr/>
      <dgm:t>
        <a:bodyPr/>
        <a:lstStyle/>
        <a:p>
          <a:endParaRPr lang="en-US" sz="2800"/>
        </a:p>
      </dgm:t>
    </dgm:pt>
    <dgm:pt modelId="{85C8A079-02DA-453F-8A76-4527E52885E0}">
      <dgm:prSet custT="1"/>
      <dgm:spPr/>
      <dgm:t>
        <a:bodyPr/>
        <a:lstStyle/>
        <a:p>
          <a:r>
            <a:rPr lang="en-US" sz="2800" dirty="0"/>
            <a:t>Engage multidiscipline teams</a:t>
          </a:r>
        </a:p>
      </dgm:t>
    </dgm:pt>
    <dgm:pt modelId="{FBA272BF-2D74-4B21-9843-5BC142BC11FA}" type="parTrans" cxnId="{014465C3-59C6-428D-86B9-623E868FF5F6}">
      <dgm:prSet/>
      <dgm:spPr/>
      <dgm:t>
        <a:bodyPr/>
        <a:lstStyle/>
        <a:p>
          <a:endParaRPr lang="en-US" sz="2800"/>
        </a:p>
      </dgm:t>
    </dgm:pt>
    <dgm:pt modelId="{3FCF8FC4-B2C8-4A5A-A35C-E6DD0FAB7553}" type="sibTrans" cxnId="{014465C3-59C6-428D-86B9-623E868FF5F6}">
      <dgm:prSet/>
      <dgm:spPr/>
      <dgm:t>
        <a:bodyPr/>
        <a:lstStyle/>
        <a:p>
          <a:endParaRPr lang="en-US" sz="2800"/>
        </a:p>
      </dgm:t>
    </dgm:pt>
    <dgm:pt modelId="{C7542247-921B-4B8E-883D-D2C1B9BE6545}">
      <dgm:prSet custT="1"/>
      <dgm:spPr>
        <a:ln w="76200">
          <a:solidFill>
            <a:srgbClr val="00B050"/>
          </a:solidFill>
        </a:ln>
      </dgm:spPr>
      <dgm:t>
        <a:bodyPr/>
        <a:lstStyle/>
        <a:p>
          <a:r>
            <a:rPr lang="en-US" sz="2800" dirty="0"/>
            <a:t>Focus on communication</a:t>
          </a:r>
        </a:p>
      </dgm:t>
    </dgm:pt>
    <dgm:pt modelId="{C7E48E7D-CE23-491A-AB79-A673CFFC05E7}" type="parTrans" cxnId="{A3C2167D-AB49-4C5E-BD13-1CD9BCE00606}">
      <dgm:prSet/>
      <dgm:spPr/>
      <dgm:t>
        <a:bodyPr/>
        <a:lstStyle/>
        <a:p>
          <a:endParaRPr lang="en-US" sz="2800"/>
        </a:p>
      </dgm:t>
    </dgm:pt>
    <dgm:pt modelId="{A79B681A-4747-4E80-BC8F-40F3AA4CA611}" type="sibTrans" cxnId="{A3C2167D-AB49-4C5E-BD13-1CD9BCE00606}">
      <dgm:prSet/>
      <dgm:spPr/>
      <dgm:t>
        <a:bodyPr/>
        <a:lstStyle/>
        <a:p>
          <a:endParaRPr lang="en-US" sz="2800"/>
        </a:p>
      </dgm:t>
    </dgm:pt>
    <dgm:pt modelId="{3CD9B078-EB99-4E62-94C9-3601DF7A6613}">
      <dgm:prSet custT="1"/>
      <dgm:spPr>
        <a:solidFill>
          <a:schemeClr val="accent5"/>
        </a:solidFill>
      </dgm:spPr>
      <dgm:t>
        <a:bodyPr/>
        <a:lstStyle/>
        <a:p>
          <a:r>
            <a:rPr lang="en-US" sz="2800" dirty="0"/>
            <a:t>Advocate for all-payer, all-dx approach</a:t>
          </a:r>
        </a:p>
      </dgm:t>
    </dgm:pt>
    <dgm:pt modelId="{D825DD86-5500-4A1C-A0E3-2A66DF65F670}" type="parTrans" cxnId="{BC65280A-B60D-46F4-8990-AAAD1DA65011}">
      <dgm:prSet/>
      <dgm:spPr/>
      <dgm:t>
        <a:bodyPr/>
        <a:lstStyle/>
        <a:p>
          <a:endParaRPr lang="en-US" sz="2800"/>
        </a:p>
      </dgm:t>
    </dgm:pt>
    <dgm:pt modelId="{F622812B-9EAD-4249-A081-C3E477AF7578}" type="sibTrans" cxnId="{BC65280A-B60D-46F4-8990-AAAD1DA65011}">
      <dgm:prSet/>
      <dgm:spPr/>
      <dgm:t>
        <a:bodyPr/>
        <a:lstStyle/>
        <a:p>
          <a:endParaRPr lang="en-US" sz="2800"/>
        </a:p>
      </dgm:t>
    </dgm:pt>
    <dgm:pt modelId="{59DFBAF4-EF88-4C90-8E2F-05F04A814F45}">
      <dgm:prSet custT="1"/>
      <dgm:spPr/>
      <dgm:t>
        <a:bodyPr/>
        <a:lstStyle/>
        <a:p>
          <a:r>
            <a:rPr lang="en-US" sz="2800" dirty="0"/>
            <a:t>Partner across the care continuum</a:t>
          </a:r>
        </a:p>
      </dgm:t>
    </dgm:pt>
    <dgm:pt modelId="{BDE8C003-D915-427F-9E99-58E1F39525D6}" type="parTrans" cxnId="{F35012C0-6081-4840-B938-276C31340A0C}">
      <dgm:prSet/>
      <dgm:spPr/>
      <dgm:t>
        <a:bodyPr/>
        <a:lstStyle/>
        <a:p>
          <a:endParaRPr lang="en-US" sz="2800"/>
        </a:p>
      </dgm:t>
    </dgm:pt>
    <dgm:pt modelId="{78F23BAE-46A9-4980-A65D-EFD5AE9E80ED}" type="sibTrans" cxnId="{F35012C0-6081-4840-B938-276C31340A0C}">
      <dgm:prSet/>
      <dgm:spPr/>
      <dgm:t>
        <a:bodyPr/>
        <a:lstStyle/>
        <a:p>
          <a:endParaRPr lang="en-US" sz="2800"/>
        </a:p>
      </dgm:t>
    </dgm:pt>
    <dgm:pt modelId="{5B8B7401-718D-4BDB-B114-FE059B986A9E}">
      <dgm:prSet custT="1"/>
      <dgm:spPr>
        <a:solidFill>
          <a:schemeClr val="accent5"/>
        </a:solidFill>
      </dgm:spPr>
      <dgm:t>
        <a:bodyPr/>
        <a:lstStyle/>
        <a:p>
          <a:r>
            <a:rPr lang="en-US" sz="2800" dirty="0"/>
            <a:t>Connect with your QIN-QIO!</a:t>
          </a:r>
        </a:p>
      </dgm:t>
    </dgm:pt>
    <dgm:pt modelId="{EAA616B0-62DA-4149-BDEB-277C1143A1EA}" type="parTrans" cxnId="{D52FD448-5E91-4FB7-85A0-495A835FEA7E}">
      <dgm:prSet/>
      <dgm:spPr/>
      <dgm:t>
        <a:bodyPr/>
        <a:lstStyle/>
        <a:p>
          <a:endParaRPr lang="en-US" sz="2800"/>
        </a:p>
      </dgm:t>
    </dgm:pt>
    <dgm:pt modelId="{A164F107-7997-4545-8984-23CB3CCC8DDB}" type="sibTrans" cxnId="{D52FD448-5E91-4FB7-85A0-495A835FEA7E}">
      <dgm:prSet/>
      <dgm:spPr/>
      <dgm:t>
        <a:bodyPr/>
        <a:lstStyle/>
        <a:p>
          <a:endParaRPr lang="en-US" sz="2800"/>
        </a:p>
      </dgm:t>
    </dgm:pt>
    <dgm:pt modelId="{A0FDFAE8-E62C-4B94-AFBF-692B13C479C4}" type="pres">
      <dgm:prSet presAssocID="{53A23D46-26F2-48E2-A87B-E37486BAF15F}" presName="diagram" presStyleCnt="0">
        <dgm:presLayoutVars>
          <dgm:dir/>
          <dgm:resizeHandles val="exact"/>
        </dgm:presLayoutVars>
      </dgm:prSet>
      <dgm:spPr/>
    </dgm:pt>
    <dgm:pt modelId="{F73985D7-661E-4F28-8302-740FADC93C71}" type="pres">
      <dgm:prSet presAssocID="{3D10F9B2-7BF2-4CBC-8D3D-302749BF4A67}" presName="node" presStyleLbl="node1" presStyleIdx="0" presStyleCnt="8" custScaleX="248065" custScaleY="294062">
        <dgm:presLayoutVars>
          <dgm:bulletEnabled val="1"/>
        </dgm:presLayoutVars>
      </dgm:prSet>
      <dgm:spPr>
        <a:prstGeom prst="round2DiagRect">
          <a:avLst/>
        </a:prstGeom>
      </dgm:spPr>
    </dgm:pt>
    <dgm:pt modelId="{E391FB70-A9F1-4936-AAD4-0C1A8B1CB0CB}" type="pres">
      <dgm:prSet presAssocID="{F28C9AEB-FCBD-49AA-8EA8-562D1BFE461C}" presName="sibTrans" presStyleCnt="0"/>
      <dgm:spPr/>
    </dgm:pt>
    <dgm:pt modelId="{7927D382-7AF1-4AC9-A162-20493A0AF01E}" type="pres">
      <dgm:prSet presAssocID="{BDBC1B36-9933-469C-823D-1FA206ADEE33}" presName="node" presStyleLbl="node1" presStyleIdx="1" presStyleCnt="8" custScaleX="248065" custScaleY="294062">
        <dgm:presLayoutVars>
          <dgm:bulletEnabled val="1"/>
        </dgm:presLayoutVars>
      </dgm:prSet>
      <dgm:spPr>
        <a:prstGeom prst="round2DiagRect">
          <a:avLst/>
        </a:prstGeom>
      </dgm:spPr>
    </dgm:pt>
    <dgm:pt modelId="{FFF64AD4-E241-4FAF-BCF1-9C4E65F65FC0}" type="pres">
      <dgm:prSet presAssocID="{ED7DA730-88DE-4581-85D7-86BBE7068F57}" presName="sibTrans" presStyleCnt="0"/>
      <dgm:spPr/>
    </dgm:pt>
    <dgm:pt modelId="{E3A6B4B4-E00B-4E6C-A21B-96E3C20DABE4}" type="pres">
      <dgm:prSet presAssocID="{A91817DA-B93D-493C-A810-BC527EB59AAB}" presName="node" presStyleLbl="node1" presStyleIdx="2" presStyleCnt="8" custScaleX="248065" custScaleY="294062">
        <dgm:presLayoutVars>
          <dgm:bulletEnabled val="1"/>
        </dgm:presLayoutVars>
      </dgm:prSet>
      <dgm:spPr>
        <a:prstGeom prst="round2DiagRect">
          <a:avLst/>
        </a:prstGeom>
      </dgm:spPr>
    </dgm:pt>
    <dgm:pt modelId="{60409EE8-C65F-417A-A479-88C965BB42C1}" type="pres">
      <dgm:prSet presAssocID="{7819E9F4-2DB4-4EF0-A0FB-97EE908D9491}" presName="sibTrans" presStyleCnt="0"/>
      <dgm:spPr/>
    </dgm:pt>
    <dgm:pt modelId="{6E574DF7-DBE9-4B01-A712-DFD1305421A7}" type="pres">
      <dgm:prSet presAssocID="{85C8A079-02DA-453F-8A76-4527E52885E0}" presName="node" presStyleLbl="node1" presStyleIdx="3" presStyleCnt="8" custScaleX="248065" custScaleY="294062">
        <dgm:presLayoutVars>
          <dgm:bulletEnabled val="1"/>
        </dgm:presLayoutVars>
      </dgm:prSet>
      <dgm:spPr>
        <a:prstGeom prst="round2DiagRect">
          <a:avLst/>
        </a:prstGeom>
      </dgm:spPr>
    </dgm:pt>
    <dgm:pt modelId="{C7D4D8F3-4E14-4195-B867-BA83B43A47D4}" type="pres">
      <dgm:prSet presAssocID="{3FCF8FC4-B2C8-4A5A-A35C-E6DD0FAB7553}" presName="sibTrans" presStyleCnt="0"/>
      <dgm:spPr/>
    </dgm:pt>
    <dgm:pt modelId="{85B5B0CE-96B4-42A5-A8B5-3CE44406C823}" type="pres">
      <dgm:prSet presAssocID="{C7542247-921B-4B8E-883D-D2C1B9BE6545}" presName="node" presStyleLbl="node1" presStyleIdx="4" presStyleCnt="8" custScaleX="248065" custScaleY="294062">
        <dgm:presLayoutVars>
          <dgm:bulletEnabled val="1"/>
        </dgm:presLayoutVars>
      </dgm:prSet>
      <dgm:spPr>
        <a:prstGeom prst="round2DiagRect">
          <a:avLst/>
        </a:prstGeom>
      </dgm:spPr>
    </dgm:pt>
    <dgm:pt modelId="{B8BC6699-9412-4D47-9C31-85BF84B160DD}" type="pres">
      <dgm:prSet presAssocID="{A79B681A-4747-4E80-BC8F-40F3AA4CA611}" presName="sibTrans" presStyleCnt="0"/>
      <dgm:spPr/>
    </dgm:pt>
    <dgm:pt modelId="{D225DB87-4B5F-471E-A93B-8994E59D64A2}" type="pres">
      <dgm:prSet presAssocID="{3CD9B078-EB99-4E62-94C9-3601DF7A6613}" presName="node" presStyleLbl="node1" presStyleIdx="5" presStyleCnt="8" custScaleX="248065" custScaleY="294062">
        <dgm:presLayoutVars>
          <dgm:bulletEnabled val="1"/>
        </dgm:presLayoutVars>
      </dgm:prSet>
      <dgm:spPr>
        <a:prstGeom prst="round2DiagRect">
          <a:avLst/>
        </a:prstGeom>
      </dgm:spPr>
    </dgm:pt>
    <dgm:pt modelId="{070CB8AC-5736-4BBB-AC32-66062811866D}" type="pres">
      <dgm:prSet presAssocID="{F622812B-9EAD-4249-A081-C3E477AF7578}" presName="sibTrans" presStyleCnt="0"/>
      <dgm:spPr/>
    </dgm:pt>
    <dgm:pt modelId="{903279B6-BD27-45B9-8D7F-BB10E168CFD1}" type="pres">
      <dgm:prSet presAssocID="{59DFBAF4-EF88-4C90-8E2F-05F04A814F45}" presName="node" presStyleLbl="node1" presStyleIdx="6" presStyleCnt="8" custScaleX="248065" custScaleY="294062">
        <dgm:presLayoutVars>
          <dgm:bulletEnabled val="1"/>
        </dgm:presLayoutVars>
      </dgm:prSet>
      <dgm:spPr>
        <a:prstGeom prst="round2DiagRect">
          <a:avLst/>
        </a:prstGeom>
      </dgm:spPr>
    </dgm:pt>
    <dgm:pt modelId="{6F600428-B184-4CB5-B935-BFEACDC332CE}" type="pres">
      <dgm:prSet presAssocID="{78F23BAE-46A9-4980-A65D-EFD5AE9E80ED}" presName="sibTrans" presStyleCnt="0"/>
      <dgm:spPr/>
    </dgm:pt>
    <dgm:pt modelId="{76FAFFAB-0A3F-4E03-AC8A-1F2C7FB9D671}" type="pres">
      <dgm:prSet presAssocID="{5B8B7401-718D-4BDB-B114-FE059B986A9E}" presName="node" presStyleLbl="node1" presStyleIdx="7" presStyleCnt="8" custScaleX="248065" custScaleY="294062">
        <dgm:presLayoutVars>
          <dgm:bulletEnabled val="1"/>
        </dgm:presLayoutVars>
      </dgm:prSet>
      <dgm:spPr>
        <a:prstGeom prst="round2DiagRect">
          <a:avLst/>
        </a:prstGeom>
      </dgm:spPr>
    </dgm:pt>
  </dgm:ptLst>
  <dgm:cxnLst>
    <dgm:cxn modelId="{42B2DE08-CAB4-42B9-95E3-65F370237CA0}" type="presOf" srcId="{A91817DA-B93D-493C-A810-BC527EB59AAB}" destId="{E3A6B4B4-E00B-4E6C-A21B-96E3C20DABE4}" srcOrd="0" destOrd="0" presId="urn:microsoft.com/office/officeart/2005/8/layout/default"/>
    <dgm:cxn modelId="{BC65280A-B60D-46F4-8990-AAAD1DA65011}" srcId="{53A23D46-26F2-48E2-A87B-E37486BAF15F}" destId="{3CD9B078-EB99-4E62-94C9-3601DF7A6613}" srcOrd="5" destOrd="0" parTransId="{D825DD86-5500-4A1C-A0E3-2A66DF65F670}" sibTransId="{F622812B-9EAD-4249-A081-C3E477AF7578}"/>
    <dgm:cxn modelId="{19B67425-C2A3-4808-8A71-48B4CADDA2A2}" type="presOf" srcId="{3D10F9B2-7BF2-4CBC-8D3D-302749BF4A67}" destId="{F73985D7-661E-4F28-8302-740FADC93C71}" srcOrd="0" destOrd="0" presId="urn:microsoft.com/office/officeart/2005/8/layout/default"/>
    <dgm:cxn modelId="{BF625F29-52DE-4A1E-9B04-19037BAE71DF}" srcId="{53A23D46-26F2-48E2-A87B-E37486BAF15F}" destId="{A91817DA-B93D-493C-A810-BC527EB59AAB}" srcOrd="2" destOrd="0" parTransId="{F8A602A9-6393-461E-BFE6-71097E74B50A}" sibTransId="{7819E9F4-2DB4-4EF0-A0FB-97EE908D9491}"/>
    <dgm:cxn modelId="{05D4E635-B74D-4FAB-8803-611CE3F8AD3A}" type="presOf" srcId="{85C8A079-02DA-453F-8A76-4527E52885E0}" destId="{6E574DF7-DBE9-4B01-A712-DFD1305421A7}" srcOrd="0" destOrd="0" presId="urn:microsoft.com/office/officeart/2005/8/layout/default"/>
    <dgm:cxn modelId="{1515CF3C-F708-46B6-9585-4985DC44FD99}" type="presOf" srcId="{59DFBAF4-EF88-4C90-8E2F-05F04A814F45}" destId="{903279B6-BD27-45B9-8D7F-BB10E168CFD1}" srcOrd="0" destOrd="0" presId="urn:microsoft.com/office/officeart/2005/8/layout/default"/>
    <dgm:cxn modelId="{D52FD448-5E91-4FB7-85A0-495A835FEA7E}" srcId="{53A23D46-26F2-48E2-A87B-E37486BAF15F}" destId="{5B8B7401-718D-4BDB-B114-FE059B986A9E}" srcOrd="7" destOrd="0" parTransId="{EAA616B0-62DA-4149-BDEB-277C1143A1EA}" sibTransId="{A164F107-7997-4545-8984-23CB3CCC8DDB}"/>
    <dgm:cxn modelId="{01345D59-2FF6-41AB-B4B2-14A493249F82}" type="presOf" srcId="{BDBC1B36-9933-469C-823D-1FA206ADEE33}" destId="{7927D382-7AF1-4AC9-A162-20493A0AF01E}" srcOrd="0" destOrd="0" presId="urn:microsoft.com/office/officeart/2005/8/layout/default"/>
    <dgm:cxn modelId="{539D645A-6CAE-44A1-9B54-E382B15A9742}" srcId="{53A23D46-26F2-48E2-A87B-E37486BAF15F}" destId="{BDBC1B36-9933-469C-823D-1FA206ADEE33}" srcOrd="1" destOrd="0" parTransId="{23532A6F-83D9-4C11-B01A-3EE260FACADC}" sibTransId="{ED7DA730-88DE-4581-85D7-86BBE7068F57}"/>
    <dgm:cxn modelId="{A3C2167D-AB49-4C5E-BD13-1CD9BCE00606}" srcId="{53A23D46-26F2-48E2-A87B-E37486BAF15F}" destId="{C7542247-921B-4B8E-883D-D2C1B9BE6545}" srcOrd="4" destOrd="0" parTransId="{C7E48E7D-CE23-491A-AB79-A673CFFC05E7}" sibTransId="{A79B681A-4747-4E80-BC8F-40F3AA4CA611}"/>
    <dgm:cxn modelId="{777A2FAE-EE85-4CF2-AEF8-FBBEDF3EF30F}" type="presOf" srcId="{5B8B7401-718D-4BDB-B114-FE059B986A9E}" destId="{76FAFFAB-0A3F-4E03-AC8A-1F2C7FB9D671}" srcOrd="0" destOrd="0" presId="urn:microsoft.com/office/officeart/2005/8/layout/default"/>
    <dgm:cxn modelId="{451A61AF-D4F3-4011-8B39-E88D94162E2A}" type="presOf" srcId="{C7542247-921B-4B8E-883D-D2C1B9BE6545}" destId="{85B5B0CE-96B4-42A5-A8B5-3CE44406C823}" srcOrd="0" destOrd="0" presId="urn:microsoft.com/office/officeart/2005/8/layout/default"/>
    <dgm:cxn modelId="{07EA64BE-F240-4253-97A4-52DD4BD29C6C}" type="presOf" srcId="{53A23D46-26F2-48E2-A87B-E37486BAF15F}" destId="{A0FDFAE8-E62C-4B94-AFBF-692B13C479C4}" srcOrd="0" destOrd="0" presId="urn:microsoft.com/office/officeart/2005/8/layout/default"/>
    <dgm:cxn modelId="{F35012C0-6081-4840-B938-276C31340A0C}" srcId="{53A23D46-26F2-48E2-A87B-E37486BAF15F}" destId="{59DFBAF4-EF88-4C90-8E2F-05F04A814F45}" srcOrd="6" destOrd="0" parTransId="{BDE8C003-D915-427F-9E99-58E1F39525D6}" sibTransId="{78F23BAE-46A9-4980-A65D-EFD5AE9E80ED}"/>
    <dgm:cxn modelId="{014465C3-59C6-428D-86B9-623E868FF5F6}" srcId="{53A23D46-26F2-48E2-A87B-E37486BAF15F}" destId="{85C8A079-02DA-453F-8A76-4527E52885E0}" srcOrd="3" destOrd="0" parTransId="{FBA272BF-2D74-4B21-9843-5BC142BC11FA}" sibTransId="{3FCF8FC4-B2C8-4A5A-A35C-E6DD0FAB7553}"/>
    <dgm:cxn modelId="{7909E7CC-C295-499F-B475-A85503462102}" type="presOf" srcId="{3CD9B078-EB99-4E62-94C9-3601DF7A6613}" destId="{D225DB87-4B5F-471E-A93B-8994E59D64A2}" srcOrd="0" destOrd="0" presId="urn:microsoft.com/office/officeart/2005/8/layout/default"/>
    <dgm:cxn modelId="{55F62BD0-5AA1-4677-8276-B621033869B1}" srcId="{53A23D46-26F2-48E2-A87B-E37486BAF15F}" destId="{3D10F9B2-7BF2-4CBC-8D3D-302749BF4A67}" srcOrd="0" destOrd="0" parTransId="{72C70A59-C669-4B8A-9FBF-EA394DA5E74C}" sibTransId="{F28C9AEB-FCBD-49AA-8EA8-562D1BFE461C}"/>
    <dgm:cxn modelId="{1295C494-D6FE-49C5-9B63-DBF670CBF599}" type="presParOf" srcId="{A0FDFAE8-E62C-4B94-AFBF-692B13C479C4}" destId="{F73985D7-661E-4F28-8302-740FADC93C71}" srcOrd="0" destOrd="0" presId="urn:microsoft.com/office/officeart/2005/8/layout/default"/>
    <dgm:cxn modelId="{86F51EA6-4CF5-492C-9BFA-7052B9C9A995}" type="presParOf" srcId="{A0FDFAE8-E62C-4B94-AFBF-692B13C479C4}" destId="{E391FB70-A9F1-4936-AAD4-0C1A8B1CB0CB}" srcOrd="1" destOrd="0" presId="urn:microsoft.com/office/officeart/2005/8/layout/default"/>
    <dgm:cxn modelId="{8D87CDA1-E26C-4109-A33B-A4A347FAFD0F}" type="presParOf" srcId="{A0FDFAE8-E62C-4B94-AFBF-692B13C479C4}" destId="{7927D382-7AF1-4AC9-A162-20493A0AF01E}" srcOrd="2" destOrd="0" presId="urn:microsoft.com/office/officeart/2005/8/layout/default"/>
    <dgm:cxn modelId="{2951E9D5-A506-442A-9B27-2AF8D0EF1781}" type="presParOf" srcId="{A0FDFAE8-E62C-4B94-AFBF-692B13C479C4}" destId="{FFF64AD4-E241-4FAF-BCF1-9C4E65F65FC0}" srcOrd="3" destOrd="0" presId="urn:microsoft.com/office/officeart/2005/8/layout/default"/>
    <dgm:cxn modelId="{6F27E644-3EEF-41BA-9450-7FB0AEE1BC52}" type="presParOf" srcId="{A0FDFAE8-E62C-4B94-AFBF-692B13C479C4}" destId="{E3A6B4B4-E00B-4E6C-A21B-96E3C20DABE4}" srcOrd="4" destOrd="0" presId="urn:microsoft.com/office/officeart/2005/8/layout/default"/>
    <dgm:cxn modelId="{DD410A97-32E5-4C95-9629-26E56DA85EFA}" type="presParOf" srcId="{A0FDFAE8-E62C-4B94-AFBF-692B13C479C4}" destId="{60409EE8-C65F-417A-A479-88C965BB42C1}" srcOrd="5" destOrd="0" presId="urn:microsoft.com/office/officeart/2005/8/layout/default"/>
    <dgm:cxn modelId="{EA659C02-A147-4DCD-9362-EEE137E497A2}" type="presParOf" srcId="{A0FDFAE8-E62C-4B94-AFBF-692B13C479C4}" destId="{6E574DF7-DBE9-4B01-A712-DFD1305421A7}" srcOrd="6" destOrd="0" presId="urn:microsoft.com/office/officeart/2005/8/layout/default"/>
    <dgm:cxn modelId="{0A6ADA15-88BF-4143-BEFB-B88176490025}" type="presParOf" srcId="{A0FDFAE8-E62C-4B94-AFBF-692B13C479C4}" destId="{C7D4D8F3-4E14-4195-B867-BA83B43A47D4}" srcOrd="7" destOrd="0" presId="urn:microsoft.com/office/officeart/2005/8/layout/default"/>
    <dgm:cxn modelId="{B777EE22-27C7-4260-8BFC-263BB446E442}" type="presParOf" srcId="{A0FDFAE8-E62C-4B94-AFBF-692B13C479C4}" destId="{85B5B0CE-96B4-42A5-A8B5-3CE44406C823}" srcOrd="8" destOrd="0" presId="urn:microsoft.com/office/officeart/2005/8/layout/default"/>
    <dgm:cxn modelId="{0AB74E29-5EE9-4985-8052-23AE7F54EC6F}" type="presParOf" srcId="{A0FDFAE8-E62C-4B94-AFBF-692B13C479C4}" destId="{B8BC6699-9412-4D47-9C31-85BF84B160DD}" srcOrd="9" destOrd="0" presId="urn:microsoft.com/office/officeart/2005/8/layout/default"/>
    <dgm:cxn modelId="{C1CA3604-D131-4746-8AF0-6ED317E08370}" type="presParOf" srcId="{A0FDFAE8-E62C-4B94-AFBF-692B13C479C4}" destId="{D225DB87-4B5F-471E-A93B-8994E59D64A2}" srcOrd="10" destOrd="0" presId="urn:microsoft.com/office/officeart/2005/8/layout/default"/>
    <dgm:cxn modelId="{77202E67-5E3D-47DC-BF94-813389E0C15A}" type="presParOf" srcId="{A0FDFAE8-E62C-4B94-AFBF-692B13C479C4}" destId="{070CB8AC-5736-4BBB-AC32-66062811866D}" srcOrd="11" destOrd="0" presId="urn:microsoft.com/office/officeart/2005/8/layout/default"/>
    <dgm:cxn modelId="{83F11A1D-8C6A-4A19-8C2C-3589F0CDFEAD}" type="presParOf" srcId="{A0FDFAE8-E62C-4B94-AFBF-692B13C479C4}" destId="{903279B6-BD27-45B9-8D7F-BB10E168CFD1}" srcOrd="12" destOrd="0" presId="urn:microsoft.com/office/officeart/2005/8/layout/default"/>
    <dgm:cxn modelId="{6F5DF8D7-C0DB-4CC8-B433-DB12E06361D6}" type="presParOf" srcId="{A0FDFAE8-E62C-4B94-AFBF-692B13C479C4}" destId="{6F600428-B184-4CB5-B935-BFEACDC332CE}" srcOrd="13" destOrd="0" presId="urn:microsoft.com/office/officeart/2005/8/layout/default"/>
    <dgm:cxn modelId="{A67B0288-3BF8-4BB6-9B22-8F8D7A328B17}" type="presParOf" srcId="{A0FDFAE8-E62C-4B94-AFBF-692B13C479C4}" destId="{76FAFFAB-0A3F-4E03-AC8A-1F2C7FB9D67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B7769-8857-4277-B2FF-D85D98C2FF00}">
      <dsp:nvSpPr>
        <dsp:cNvPr id="0" name=""/>
        <dsp:cNvSpPr/>
      </dsp:nvSpPr>
      <dsp:spPr>
        <a:xfrm>
          <a:off x="0" y="0"/>
          <a:ext cx="5206964" cy="10337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BB9B9-EC56-4FB5-902B-FD20C0F139F8}">
      <dsp:nvSpPr>
        <dsp:cNvPr id="0" name=""/>
        <dsp:cNvSpPr/>
      </dsp:nvSpPr>
      <dsp:spPr>
        <a:xfrm>
          <a:off x="221772" y="77999"/>
          <a:ext cx="872988" cy="87298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DC9DB-65F8-4ADD-B47E-0385102C9186}">
      <dsp:nvSpPr>
        <dsp:cNvPr id="0" name=""/>
        <dsp:cNvSpPr/>
      </dsp:nvSpPr>
      <dsp:spPr>
        <a:xfrm>
          <a:off x="1186148" y="20393"/>
          <a:ext cx="4012990" cy="103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5" tIns="109405" rIns="109405" bIns="109405" numCol="1" spcCol="1270" anchor="ctr" anchorCtr="0">
          <a:noAutofit/>
        </a:bodyPr>
        <a:lstStyle/>
        <a:p>
          <a:pPr marL="0" lvl="0" indent="0" algn="l" defTabSz="1422400">
            <a:lnSpc>
              <a:spcPct val="100000"/>
            </a:lnSpc>
            <a:spcBef>
              <a:spcPct val="0"/>
            </a:spcBef>
            <a:spcAft>
              <a:spcPct val="35000"/>
            </a:spcAft>
            <a:buNone/>
          </a:pPr>
          <a:r>
            <a:rPr lang="en-US" sz="3200" kern="1200" dirty="0"/>
            <a:t>State</a:t>
          </a:r>
        </a:p>
      </dsp:txBody>
      <dsp:txXfrm>
        <a:off x="1186148" y="20393"/>
        <a:ext cx="4012990" cy="1033743"/>
      </dsp:txXfrm>
    </dsp:sp>
    <dsp:sp modelId="{0B69668B-001B-48BA-B47D-ADDE04EC08C1}">
      <dsp:nvSpPr>
        <dsp:cNvPr id="0" name=""/>
        <dsp:cNvSpPr/>
      </dsp:nvSpPr>
      <dsp:spPr>
        <a:xfrm>
          <a:off x="0" y="1292621"/>
          <a:ext cx="5206964" cy="10337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BD52E-7B60-4A21-A34B-82D6AFFC344F}">
      <dsp:nvSpPr>
        <dsp:cNvPr id="0" name=""/>
        <dsp:cNvSpPr/>
      </dsp:nvSpPr>
      <dsp:spPr>
        <a:xfrm>
          <a:off x="105820" y="1362958"/>
          <a:ext cx="872988" cy="87298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E6DD88-756B-4FA5-BE93-FA7F272C6AA3}">
      <dsp:nvSpPr>
        <dsp:cNvPr id="0" name=""/>
        <dsp:cNvSpPr/>
      </dsp:nvSpPr>
      <dsp:spPr>
        <a:xfrm>
          <a:off x="1193974" y="1292621"/>
          <a:ext cx="4012990" cy="103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5" tIns="109405" rIns="109405" bIns="109405"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B050"/>
              </a:solidFill>
            </a:rPr>
            <a:t>Community</a:t>
          </a:r>
          <a:endParaRPr lang="en-US" sz="3200" b="1" i="1" kern="1200" dirty="0">
            <a:solidFill>
              <a:srgbClr val="00B050"/>
            </a:solidFill>
          </a:endParaRPr>
        </a:p>
      </dsp:txBody>
      <dsp:txXfrm>
        <a:off x="1193974" y="1292621"/>
        <a:ext cx="4012990" cy="1033743"/>
      </dsp:txXfrm>
    </dsp:sp>
    <dsp:sp modelId="{70703A08-63A4-4CEF-98A0-A66A88907480}">
      <dsp:nvSpPr>
        <dsp:cNvPr id="0" name=""/>
        <dsp:cNvSpPr/>
      </dsp:nvSpPr>
      <dsp:spPr>
        <a:xfrm>
          <a:off x="0" y="2584801"/>
          <a:ext cx="5206964" cy="10337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FF5E2-A541-4F4D-8C97-CF903CF87A44}">
      <dsp:nvSpPr>
        <dsp:cNvPr id="0" name=""/>
        <dsp:cNvSpPr/>
      </dsp:nvSpPr>
      <dsp:spPr>
        <a:xfrm>
          <a:off x="160492" y="2665179"/>
          <a:ext cx="872988" cy="87298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FAC730-0743-44F4-B016-8D0536BF5A0D}">
      <dsp:nvSpPr>
        <dsp:cNvPr id="0" name=""/>
        <dsp:cNvSpPr/>
      </dsp:nvSpPr>
      <dsp:spPr>
        <a:xfrm>
          <a:off x="1193974" y="2584801"/>
          <a:ext cx="4012990" cy="103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05" tIns="109405" rIns="109405" bIns="109405" numCol="1" spcCol="1270" anchor="ctr" anchorCtr="0">
          <a:noAutofit/>
        </a:bodyPr>
        <a:lstStyle/>
        <a:p>
          <a:pPr marL="0" lvl="0" indent="0" algn="l" defTabSz="1422400">
            <a:lnSpc>
              <a:spcPct val="100000"/>
            </a:lnSpc>
            <a:spcBef>
              <a:spcPct val="0"/>
            </a:spcBef>
            <a:spcAft>
              <a:spcPct val="35000"/>
            </a:spcAft>
            <a:buNone/>
          </a:pPr>
          <a:r>
            <a:rPr lang="en-US" sz="3200" kern="1200" dirty="0"/>
            <a:t>Provider</a:t>
          </a:r>
        </a:p>
      </dsp:txBody>
      <dsp:txXfrm>
        <a:off x="1193974" y="2584801"/>
        <a:ext cx="4012990" cy="1033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985D7-661E-4F28-8302-740FADC93C71}">
      <dsp:nvSpPr>
        <dsp:cNvPr id="0" name=""/>
        <dsp:cNvSpPr/>
      </dsp:nvSpPr>
      <dsp:spPr>
        <a:xfrm>
          <a:off x="2467" y="504004"/>
          <a:ext cx="2651934" cy="1886198"/>
        </a:xfrm>
        <a:prstGeom prst="round2Diag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Keep patients &amp; families at center</a:t>
          </a:r>
        </a:p>
      </dsp:txBody>
      <dsp:txXfrm>
        <a:off x="94544" y="596081"/>
        <a:ext cx="2467780" cy="1702044"/>
      </dsp:txXfrm>
    </dsp:sp>
    <dsp:sp modelId="{7927D382-7AF1-4AC9-A162-20493A0AF01E}">
      <dsp:nvSpPr>
        <dsp:cNvPr id="0" name=""/>
        <dsp:cNvSpPr/>
      </dsp:nvSpPr>
      <dsp:spPr>
        <a:xfrm>
          <a:off x="2761306" y="504004"/>
          <a:ext cx="2651934" cy="1886198"/>
        </a:xfrm>
        <a:prstGeom prst="round2Diag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Use range of data to guide efforts</a:t>
          </a:r>
        </a:p>
      </dsp:txBody>
      <dsp:txXfrm>
        <a:off x="2853383" y="596081"/>
        <a:ext cx="2467780" cy="1702044"/>
      </dsp:txXfrm>
    </dsp:sp>
    <dsp:sp modelId="{E3A6B4B4-E00B-4E6C-A21B-96E3C20DABE4}">
      <dsp:nvSpPr>
        <dsp:cNvPr id="0" name=""/>
        <dsp:cNvSpPr/>
      </dsp:nvSpPr>
      <dsp:spPr>
        <a:xfrm>
          <a:off x="5520145" y="504004"/>
          <a:ext cx="2651934" cy="1886198"/>
        </a:xfrm>
        <a:prstGeom prst="round2Diag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Deploy portfolio of interventions</a:t>
          </a:r>
        </a:p>
      </dsp:txBody>
      <dsp:txXfrm>
        <a:off x="5612222" y="596081"/>
        <a:ext cx="2467780" cy="1702044"/>
      </dsp:txXfrm>
    </dsp:sp>
    <dsp:sp modelId="{6E574DF7-DBE9-4B01-A712-DFD1305421A7}">
      <dsp:nvSpPr>
        <dsp:cNvPr id="0" name=""/>
        <dsp:cNvSpPr/>
      </dsp:nvSpPr>
      <dsp:spPr>
        <a:xfrm>
          <a:off x="8278984" y="504004"/>
          <a:ext cx="2651934" cy="1886198"/>
        </a:xfrm>
        <a:prstGeom prst="round2Diag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Engage multidiscipline teams</a:t>
          </a:r>
        </a:p>
      </dsp:txBody>
      <dsp:txXfrm>
        <a:off x="8371061" y="596081"/>
        <a:ext cx="2467780" cy="1702044"/>
      </dsp:txXfrm>
    </dsp:sp>
    <dsp:sp modelId="{85B5B0CE-96B4-42A5-A8B5-3CE44406C823}">
      <dsp:nvSpPr>
        <dsp:cNvPr id="0" name=""/>
        <dsp:cNvSpPr/>
      </dsp:nvSpPr>
      <dsp:spPr>
        <a:xfrm>
          <a:off x="2467" y="2497107"/>
          <a:ext cx="2651934" cy="1886198"/>
        </a:xfrm>
        <a:prstGeom prst="round2Diag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76200">
          <a:solidFill>
            <a:srgbClr val="00B0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Focus on communication</a:t>
          </a:r>
        </a:p>
      </dsp:txBody>
      <dsp:txXfrm>
        <a:off x="94544" y="2589184"/>
        <a:ext cx="2467780" cy="1702044"/>
      </dsp:txXfrm>
    </dsp:sp>
    <dsp:sp modelId="{D225DB87-4B5F-471E-A93B-8994E59D64A2}">
      <dsp:nvSpPr>
        <dsp:cNvPr id="0" name=""/>
        <dsp:cNvSpPr/>
      </dsp:nvSpPr>
      <dsp:spPr>
        <a:xfrm>
          <a:off x="2761306" y="2497107"/>
          <a:ext cx="2651934" cy="1886198"/>
        </a:xfrm>
        <a:prstGeom prst="round2Diag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Advocate for all-payer, all-dx approach</a:t>
          </a:r>
        </a:p>
      </dsp:txBody>
      <dsp:txXfrm>
        <a:off x="2853383" y="2589184"/>
        <a:ext cx="2467780" cy="1702044"/>
      </dsp:txXfrm>
    </dsp:sp>
    <dsp:sp modelId="{903279B6-BD27-45B9-8D7F-BB10E168CFD1}">
      <dsp:nvSpPr>
        <dsp:cNvPr id="0" name=""/>
        <dsp:cNvSpPr/>
      </dsp:nvSpPr>
      <dsp:spPr>
        <a:xfrm>
          <a:off x="5520145" y="2497107"/>
          <a:ext cx="2651934" cy="1886198"/>
        </a:xfrm>
        <a:prstGeom prst="round2Diag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Partner across the care continuum</a:t>
          </a:r>
        </a:p>
      </dsp:txBody>
      <dsp:txXfrm>
        <a:off x="5612222" y="2589184"/>
        <a:ext cx="2467780" cy="1702044"/>
      </dsp:txXfrm>
    </dsp:sp>
    <dsp:sp modelId="{76FAFFAB-0A3F-4E03-AC8A-1F2C7FB9D671}">
      <dsp:nvSpPr>
        <dsp:cNvPr id="0" name=""/>
        <dsp:cNvSpPr/>
      </dsp:nvSpPr>
      <dsp:spPr>
        <a:xfrm>
          <a:off x="8278984" y="2497107"/>
          <a:ext cx="2651934" cy="1886198"/>
        </a:xfrm>
        <a:prstGeom prst="round2Diag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Connect with your QIN-QIO!</a:t>
          </a:r>
        </a:p>
      </dsp:txBody>
      <dsp:txXfrm>
        <a:off x="8371061" y="2589184"/>
        <a:ext cx="2467780" cy="17020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76FD5-2F09-41DF-A83E-D0A0DB0BF1B2}" type="slidenum">
              <a:rPr lang="en-US" smtClean="0"/>
              <a:t>‹#›</a:t>
            </a:fld>
            <a:endParaRPr lang="en-US"/>
          </a:p>
        </p:txBody>
      </p:sp>
    </p:spTree>
    <p:extLst>
      <p:ext uri="{BB962C8B-B14F-4D97-AF65-F5344CB8AC3E}">
        <p14:creationId xmlns:p14="http://schemas.microsoft.com/office/powerpoint/2010/main" val="36481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E3E71-3F10-45F6-9F39-16B930EA999C}"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2A7FC-8631-4FCB-BB01-D358410A091E}" type="slidenum">
              <a:rPr lang="en-US" smtClean="0"/>
              <a:t>‹#›</a:t>
            </a:fld>
            <a:endParaRPr lang="en-US"/>
          </a:p>
        </p:txBody>
      </p:sp>
    </p:spTree>
    <p:extLst>
      <p:ext uri="{BB962C8B-B14F-4D97-AF65-F5344CB8AC3E}">
        <p14:creationId xmlns:p14="http://schemas.microsoft.com/office/powerpoint/2010/main" val="197562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a:t>
            </a:fld>
            <a:endParaRPr lang="en-US"/>
          </a:p>
        </p:txBody>
      </p:sp>
    </p:spTree>
    <p:extLst>
      <p:ext uri="{BB962C8B-B14F-4D97-AF65-F5344CB8AC3E}">
        <p14:creationId xmlns:p14="http://schemas.microsoft.com/office/powerpoint/2010/main" val="112709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kern="1200" dirty="0">
                <a:solidFill>
                  <a:schemeClr val="tx1"/>
                </a:solidFill>
                <a:effectLst/>
                <a:latin typeface="+mn-lt"/>
                <a:ea typeface="+mn-ea"/>
                <a:cs typeface="+mn-cs"/>
              </a:rPr>
              <a:t>This measure looks at which chronic conditions were most common among all the beneficiaries who were readmitted to the hospital within 30 days. These data do not show readmission rates; instead they look at how prevalent certain diagnoses are among readmitted patients. For example, if the prevalence of diabetes is about 36%, this would mean that a little more than a third of all beneficiaries who were readmitted had a diagnosis of diabetes. Chronic conditions were identified using any diagnosis code (principal or secondary) included on the inpatient hospital claim.</a:t>
            </a:r>
            <a:r>
              <a:rPr lang="en-US" dirty="0"/>
              <a:t>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both primary and secondary diagnosis codes; a patient can have multiple chronic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to direct your focus and</a:t>
            </a:r>
            <a:r>
              <a:rPr lang="en-US" baseline="0" dirty="0"/>
              <a:t> on what types of patients.   Working with other providers within the community and looking at your own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Possible interventions</a:t>
            </a:r>
            <a:endParaRPr lang="en-US" dirty="0"/>
          </a:p>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10</a:t>
            </a:fld>
            <a:endParaRPr lang="en-US"/>
          </a:p>
        </p:txBody>
      </p:sp>
    </p:spTree>
    <p:extLst>
      <p:ext uri="{BB962C8B-B14F-4D97-AF65-F5344CB8AC3E}">
        <p14:creationId xmlns:p14="http://schemas.microsoft.com/office/powerpoint/2010/main" val="259226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11</a:t>
            </a:fld>
            <a:endParaRPr lang="en-US"/>
          </a:p>
        </p:txBody>
      </p:sp>
    </p:spTree>
    <p:extLst>
      <p:ext uri="{BB962C8B-B14F-4D97-AF65-F5344CB8AC3E}">
        <p14:creationId xmlns:p14="http://schemas.microsoft.com/office/powerpoint/2010/main" val="242026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includes additional details:</a:t>
            </a:r>
          </a:p>
          <a:p>
            <a:r>
              <a:rPr lang="en-US" dirty="0"/>
              <a:t>- Key Terms</a:t>
            </a:r>
          </a:p>
          <a:p>
            <a:pPr marL="171450" indent="-171450">
              <a:buFontTx/>
              <a:buChar char="-"/>
            </a:pPr>
            <a:r>
              <a:rPr lang="en-US" dirty="0"/>
              <a:t>AHRQ Clinical Classifications Diagnosis Information</a:t>
            </a:r>
          </a:p>
          <a:p>
            <a:pPr marL="171450" indent="-171450">
              <a:buFontTx/>
              <a:buChar char="-"/>
            </a:pPr>
            <a:r>
              <a:rPr lang="en-US" dirty="0"/>
              <a:t>Post acute care</a:t>
            </a:r>
            <a:r>
              <a:rPr lang="en-US" baseline="0" dirty="0"/>
              <a:t> readmissions by diagnoses for the community and state</a:t>
            </a:r>
            <a:endParaRPr lang="en-US" dirty="0"/>
          </a:p>
          <a:p>
            <a:pPr marL="171450" indent="-171450">
              <a:buFontTx/>
              <a:buChar char="-"/>
            </a:pPr>
            <a:r>
              <a:rPr lang="en-US" dirty="0"/>
              <a:t>Community Zip codes</a:t>
            </a:r>
          </a:p>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12</a:t>
            </a:fld>
            <a:endParaRPr lang="en-US"/>
          </a:p>
        </p:txBody>
      </p:sp>
    </p:spTree>
    <p:extLst>
      <p:ext uri="{BB962C8B-B14F-4D97-AF65-F5344CB8AC3E}">
        <p14:creationId xmlns:p14="http://schemas.microsoft.com/office/powerpoint/2010/main" val="335236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13</a:t>
            </a:fld>
            <a:endParaRPr lang="en-US"/>
          </a:p>
        </p:txBody>
      </p:sp>
    </p:spTree>
    <p:extLst>
      <p:ext uri="{BB962C8B-B14F-4D97-AF65-F5344CB8AC3E}">
        <p14:creationId xmlns:p14="http://schemas.microsoft.com/office/powerpoint/2010/main" val="354993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14</a:t>
            </a:fld>
            <a:endParaRPr lang="en-US"/>
          </a:p>
        </p:txBody>
      </p:sp>
    </p:spTree>
    <p:extLst>
      <p:ext uri="{BB962C8B-B14F-4D97-AF65-F5344CB8AC3E}">
        <p14:creationId xmlns:p14="http://schemas.microsoft.com/office/powerpoint/2010/main" val="193750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15</a:t>
            </a:fld>
            <a:endParaRPr lang="en-US"/>
          </a:p>
        </p:txBody>
      </p:sp>
    </p:spTree>
    <p:extLst>
      <p:ext uri="{BB962C8B-B14F-4D97-AF65-F5344CB8AC3E}">
        <p14:creationId xmlns:p14="http://schemas.microsoft.com/office/powerpoint/2010/main" val="216521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16</a:t>
            </a:fld>
            <a:endParaRPr lang="en-US"/>
          </a:p>
        </p:txBody>
      </p:sp>
    </p:spTree>
    <p:extLst>
      <p:ext uri="{BB962C8B-B14F-4D97-AF65-F5344CB8AC3E}">
        <p14:creationId xmlns:p14="http://schemas.microsoft.com/office/powerpoint/2010/main" val="29123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payer or diagnosis, think more broadly about risk, e.g., frailty, behavioral health, economic stressors, absence of caregiver</a:t>
            </a:r>
          </a:p>
        </p:txBody>
      </p:sp>
      <p:sp>
        <p:nvSpPr>
          <p:cNvPr id="4" name="Slide Number Placeholder 3"/>
          <p:cNvSpPr>
            <a:spLocks noGrp="1"/>
          </p:cNvSpPr>
          <p:nvPr>
            <p:ph type="sldNum" sz="quarter" idx="5"/>
          </p:nvPr>
        </p:nvSpPr>
        <p:spPr/>
        <p:txBody>
          <a:bodyPr/>
          <a:lstStyle/>
          <a:p>
            <a:fld id="{76B2A7FC-8631-4FCB-BB01-D358410A091E}" type="slidenum">
              <a:rPr lang="en-US" smtClean="0"/>
              <a:t>17</a:t>
            </a:fld>
            <a:endParaRPr lang="en-US"/>
          </a:p>
        </p:txBody>
      </p:sp>
    </p:spTree>
    <p:extLst>
      <p:ext uri="{BB962C8B-B14F-4D97-AF65-F5344CB8AC3E}">
        <p14:creationId xmlns:p14="http://schemas.microsoft.com/office/powerpoint/2010/main" val="413341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27" name="Google Shape;3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Font typeface="Arial"/>
              <a:buNone/>
            </a:pPr>
            <a:r>
              <a:rPr lang="en-US" b="1" dirty="0"/>
              <a:t>IPRO:</a:t>
            </a:r>
            <a:br>
              <a:rPr lang="en-US" b="1" dirty="0"/>
            </a:br>
            <a:r>
              <a:rPr lang="en-US" dirty="0"/>
              <a:t>New York, New Jersey, and Ohio</a:t>
            </a:r>
          </a:p>
          <a:p>
            <a:pPr marL="0" lvl="0" indent="0" algn="l" rtl="0">
              <a:lnSpc>
                <a:spcPct val="90000"/>
              </a:lnSpc>
              <a:spcBef>
                <a:spcPts val="0"/>
              </a:spcBef>
              <a:spcAft>
                <a:spcPts val="0"/>
              </a:spcAft>
              <a:buSzPts val="1000"/>
              <a:buFont typeface="Arial"/>
              <a:buNone/>
            </a:pPr>
            <a:endParaRPr lang="en-US" b="1" dirty="0"/>
          </a:p>
          <a:p>
            <a:pPr marL="0" lvl="0" indent="0" algn="l" rtl="0">
              <a:lnSpc>
                <a:spcPct val="90000"/>
              </a:lnSpc>
              <a:spcBef>
                <a:spcPts val="0"/>
              </a:spcBef>
              <a:spcAft>
                <a:spcPts val="0"/>
              </a:spcAft>
              <a:buSzPts val="2000"/>
              <a:buFont typeface="Arial"/>
              <a:buNone/>
            </a:pPr>
            <a:r>
              <a:rPr lang="en-US" b="1" dirty="0"/>
              <a:t>Healthcentric Advisors:</a:t>
            </a:r>
            <a:br>
              <a:rPr lang="en-US" b="1" dirty="0"/>
            </a:br>
            <a:r>
              <a:rPr lang="en-US" dirty="0"/>
              <a:t>Connecticut, Maine, Massachusetts, New Hampshire, Rhode Island, and Vermont  </a:t>
            </a:r>
            <a:br>
              <a:rPr lang="en-US" dirty="0"/>
            </a:br>
            <a:endParaRPr lang="en-US" b="1" dirty="0"/>
          </a:p>
          <a:p>
            <a:pPr marL="0" lvl="0" indent="0" algn="l" rtl="0">
              <a:lnSpc>
                <a:spcPct val="90000"/>
              </a:lnSpc>
              <a:spcBef>
                <a:spcPts val="0"/>
              </a:spcBef>
              <a:spcAft>
                <a:spcPts val="0"/>
              </a:spcAft>
              <a:buSzPts val="2000"/>
              <a:buFont typeface="Arial"/>
              <a:buNone/>
            </a:pPr>
            <a:r>
              <a:rPr lang="en-US" b="1" dirty="0" err="1"/>
              <a:t>Qlarant</a:t>
            </a:r>
            <a:r>
              <a:rPr lang="en-US" b="1" dirty="0"/>
              <a:t>:</a:t>
            </a:r>
            <a:br>
              <a:rPr lang="en-US" b="1" dirty="0"/>
            </a:br>
            <a:r>
              <a:rPr lang="en-US" dirty="0"/>
              <a:t>Maryland, Delaware, and the District of Columbia</a:t>
            </a:r>
          </a:p>
        </p:txBody>
      </p:sp>
      <p:sp>
        <p:nvSpPr>
          <p:cNvPr id="119" name="Google Shape;11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Pts val="1200"/>
                <a:buFontTx/>
                <a:buNone/>
                <a:tabLst/>
                <a:defRPr/>
              </a:pPr>
              <a:t>2</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4007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3</a:t>
            </a:fld>
            <a:endParaRPr lang="en-US"/>
          </a:p>
        </p:txBody>
      </p:sp>
    </p:spTree>
    <p:extLst>
      <p:ext uri="{BB962C8B-B14F-4D97-AF65-F5344CB8AC3E}">
        <p14:creationId xmlns:p14="http://schemas.microsoft.com/office/powerpoint/2010/main" val="253041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4</a:t>
            </a:fld>
            <a:endParaRPr lang="en-US"/>
          </a:p>
        </p:txBody>
      </p:sp>
    </p:spTree>
    <p:extLst>
      <p:ext uri="{BB962C8B-B14F-4D97-AF65-F5344CB8AC3E}">
        <p14:creationId xmlns:p14="http://schemas.microsoft.com/office/powerpoint/2010/main" val="53961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5</a:t>
            </a:fld>
            <a:endParaRPr lang="en-US"/>
          </a:p>
        </p:txBody>
      </p:sp>
    </p:spTree>
    <p:extLst>
      <p:ext uri="{BB962C8B-B14F-4D97-AF65-F5344CB8AC3E}">
        <p14:creationId xmlns:p14="http://schemas.microsoft.com/office/powerpoint/2010/main" val="220938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this data to help you </a:t>
            </a:r>
          </a:p>
          <a:p>
            <a:pPr marL="171450" indent="-171450">
              <a:buFont typeface="Arial" panose="020B0604020202020204" pitchFamily="34" charset="0"/>
              <a:buChar char="•"/>
            </a:pPr>
            <a:r>
              <a:rPr lang="en-US" dirty="0"/>
              <a:t>Understand the big picture</a:t>
            </a:r>
          </a:p>
          <a:p>
            <a:pPr marL="342900" indent="-342900">
              <a:spcBef>
                <a:spcPct val="20000"/>
              </a:spcBef>
              <a:spcAft>
                <a:spcPts val="600"/>
              </a:spcAft>
              <a:buFont typeface="Arial" panose="020B0604020202020204" pitchFamily="34" charset="0"/>
              <a:buChar char="•"/>
            </a:pPr>
            <a:r>
              <a:rPr lang="en-US" sz="1200" dirty="0">
                <a:solidFill>
                  <a:prstClr val="black"/>
                </a:solidFill>
              </a:rPr>
              <a:t>Compare to state and regional</a:t>
            </a:r>
          </a:p>
          <a:p>
            <a:pPr marL="342900" indent="-342900">
              <a:spcBef>
                <a:spcPct val="20000"/>
              </a:spcBef>
              <a:spcAft>
                <a:spcPts val="600"/>
              </a:spcAft>
              <a:buFont typeface="Arial" panose="020B0604020202020204" pitchFamily="34" charset="0"/>
              <a:buChar char="•"/>
            </a:pPr>
            <a:r>
              <a:rPr lang="en-US" sz="1200" dirty="0">
                <a:solidFill>
                  <a:prstClr val="black"/>
                </a:solidFill>
              </a:rPr>
              <a:t>Trend over time</a:t>
            </a:r>
          </a:p>
          <a:p>
            <a:pPr marL="342900" indent="-342900">
              <a:spcBef>
                <a:spcPct val="20000"/>
              </a:spcBef>
              <a:spcAft>
                <a:spcPts val="600"/>
              </a:spcAft>
              <a:buFont typeface="Arial" panose="020B0604020202020204" pitchFamily="34" charset="0"/>
              <a:buChar char="•"/>
            </a:pPr>
            <a:r>
              <a:rPr lang="en-US" sz="1200" dirty="0">
                <a:solidFill>
                  <a:prstClr val="black"/>
                </a:solidFill>
              </a:rPr>
              <a:t>Track overall progress and impact of interventions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6</a:t>
            </a:fld>
            <a:endParaRPr lang="en-US"/>
          </a:p>
        </p:txBody>
      </p:sp>
    </p:spTree>
    <p:extLst>
      <p:ext uri="{BB962C8B-B14F-4D97-AF65-F5344CB8AC3E}">
        <p14:creationId xmlns:p14="http://schemas.microsoft.com/office/powerpoint/2010/main" val="290512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2022 – March 2023</a:t>
            </a:r>
          </a:p>
          <a:p>
            <a:endParaRPr lang="en-US" dirty="0"/>
          </a:p>
          <a:p>
            <a:r>
              <a:rPr lang="en-US" dirty="0"/>
              <a:t>Post- Acute Care Readmissions by d/c status – stratified by</a:t>
            </a:r>
            <a:r>
              <a:rPr lang="en-US" baseline="0" dirty="0"/>
              <a:t> days to readmissions and </a:t>
            </a:r>
            <a:r>
              <a:rPr lang="en-US" dirty="0"/>
              <a:t>shows readmissions based on the discharge status code on the claim that indicates the patient's post acute care destination, stratified by the numbers of days elapsed until a patient was readmitted.</a:t>
            </a:r>
          </a:p>
        </p:txBody>
      </p:sp>
      <p:sp>
        <p:nvSpPr>
          <p:cNvPr id="4" name="Slide Number Placeholder 3"/>
          <p:cNvSpPr>
            <a:spLocks noGrp="1"/>
          </p:cNvSpPr>
          <p:nvPr>
            <p:ph type="sldNum" sz="quarter" idx="5"/>
          </p:nvPr>
        </p:nvSpPr>
        <p:spPr/>
        <p:txBody>
          <a:bodyPr/>
          <a:lstStyle/>
          <a:p>
            <a:fld id="{76B2A7FC-8631-4FCB-BB01-D358410A091E}" type="slidenum">
              <a:rPr lang="en-US" smtClean="0"/>
              <a:t>7</a:t>
            </a:fld>
            <a:endParaRPr lang="en-US"/>
          </a:p>
        </p:txBody>
      </p:sp>
    </p:spTree>
    <p:extLst>
      <p:ext uri="{BB962C8B-B14F-4D97-AF65-F5344CB8AC3E}">
        <p14:creationId xmlns:p14="http://schemas.microsoft.com/office/powerpoint/2010/main" val="285155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2022 to March 2023    </a:t>
            </a:r>
          </a:p>
          <a:p>
            <a:endParaRPr lang="en-US" dirty="0"/>
          </a:p>
          <a:p>
            <a:r>
              <a:rPr lang="en-US" dirty="0"/>
              <a:t>1</a:t>
            </a:r>
            <a:r>
              <a:rPr lang="en-US" baseline="30000" dirty="0"/>
              <a:t>st</a:t>
            </a:r>
            <a:r>
              <a:rPr lang="en-US" dirty="0"/>
              <a:t>  It</a:t>
            </a:r>
            <a:r>
              <a:rPr lang="en-US" baseline="0" dirty="0"/>
              <a:t> doesn’t seem like a lot of readmits for the community for 1 year period but should there be any at all for hospice.  </a:t>
            </a:r>
          </a:p>
          <a:p>
            <a:r>
              <a:rPr lang="en-US" baseline="0" dirty="0"/>
              <a:t>2</a:t>
            </a:r>
            <a:r>
              <a:rPr lang="en-US" baseline="30000" dirty="0"/>
              <a:t>nd</a:t>
            </a:r>
            <a:r>
              <a:rPr lang="en-US" baseline="0" dirty="0"/>
              <a:t> point – when looking at 1 -2 days readmits , who should own that?  Please don’t beat up on me if I get this wrong but could we question if the patient was stable enough when they were d/c to hospice or were the patient and family educated properly on hospice services and what to do. The other good thing here is that this could be further researched by looking at the hospital reports and seeing what the</a:t>
            </a:r>
          </a:p>
          <a:p>
            <a:r>
              <a:rPr lang="en-US" baseline="0" dirty="0"/>
              <a:t>3</a:t>
            </a:r>
            <a:r>
              <a:rPr lang="en-US" baseline="30000" dirty="0"/>
              <a:t>rd</a:t>
            </a:r>
            <a:r>
              <a:rPr lang="en-US" baseline="0" dirty="0"/>
              <a:t> point – what’s happening at the 1 to 2 week period.  At this point I would make the assumption that we would look more closely at the hospice facility to see what happened here and doing a little deeper dive.  </a:t>
            </a:r>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8</a:t>
            </a:fld>
            <a:endParaRPr lang="en-US"/>
          </a:p>
        </p:txBody>
      </p:sp>
    </p:spTree>
    <p:extLst>
      <p:ext uri="{BB962C8B-B14F-4D97-AF65-F5344CB8AC3E}">
        <p14:creationId xmlns:p14="http://schemas.microsoft.com/office/powerpoint/2010/main" val="241547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9</a:t>
            </a:fld>
            <a:endParaRPr lang="en-US"/>
          </a:p>
        </p:txBody>
      </p:sp>
    </p:spTree>
    <p:extLst>
      <p:ext uri="{BB962C8B-B14F-4D97-AF65-F5344CB8AC3E}">
        <p14:creationId xmlns:p14="http://schemas.microsoft.com/office/powerpoint/2010/main" val="160104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a:p>
        </p:txBody>
      </p:sp>
    </p:spTree>
    <p:extLst>
      <p:ext uri="{BB962C8B-B14F-4D97-AF65-F5344CB8AC3E}">
        <p14:creationId xmlns:p14="http://schemas.microsoft.com/office/powerpoint/2010/main" val="303499231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11864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2" y="2989261"/>
            <a:ext cx="9708329"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260AFB1-9029-C44C-94BA-411483F55C5E}"/>
              </a:ext>
            </a:extLst>
          </p:cNvPr>
          <p:cNvSpPr>
            <a:spLocks noGrp="1"/>
          </p:cNvSpPr>
          <p:nvPr>
            <p:ph type="title"/>
          </p:nvPr>
        </p:nvSpPr>
        <p:spPr>
          <a:xfrm>
            <a:off x="831850" y="1709739"/>
            <a:ext cx="10515600" cy="1279522"/>
          </a:xfrm>
          <a:prstGeom prst="rect">
            <a:avLst/>
          </a:prstGeo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82505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4100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438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438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7411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1693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756634" y="5644055"/>
            <a:ext cx="3736428" cy="108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7897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a:p>
        </p:txBody>
      </p:sp>
      <p:sp>
        <p:nvSpPr>
          <p:cNvPr id="17" name="Rectangle 16">
            <a:extLst>
              <a:ext uri="{FF2B5EF4-FFF2-40B4-BE49-F238E27FC236}">
                <a16:creationId xmlns:a16="http://schemas.microsoft.com/office/drawing/2014/main" id="{6A8F7D96-B129-9749-A292-6F34D32AFA71}"/>
              </a:ext>
            </a:extLst>
          </p:cNvPr>
          <p:cNvSpPr/>
          <p:nvPr userDrawn="1"/>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FD9A3FB3-37E0-A746-9DAA-495CFB8F6589}"/>
              </a:ext>
            </a:extLst>
          </p:cNvPr>
          <p:cNvSpPr/>
          <p:nvPr userDrawn="1"/>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0BA07FEF-5C16-8947-8A45-55CA3733426B}"/>
              </a:ext>
            </a:extLst>
          </p:cNvPr>
          <p:cNvSpPr/>
          <p:nvPr userDrawn="1"/>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C1A4089A-3F77-9448-8E9A-98F533B03E82}"/>
              </a:ext>
            </a:extLst>
          </p:cNvPr>
          <p:cNvSpPr/>
          <p:nvPr userDrawn="1"/>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81" r:id="rId7"/>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528" userDrawn="1">
          <p15:clr>
            <a:srgbClr val="F26B43"/>
          </p15:clr>
        </p15:guide>
        <p15:guide id="3" pos="7152" userDrawn="1">
          <p15:clr>
            <a:srgbClr val="F26B43"/>
          </p15:clr>
        </p15:guide>
        <p15:guide id="4" orient="horz" pos="3744" userDrawn="1">
          <p15:clr>
            <a:srgbClr val="F26B43"/>
          </p15:clr>
        </p15:guide>
        <p15:guide id="5"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748683" y="315311"/>
            <a:ext cx="10749633" cy="4424855"/>
          </a:xfrm>
        </p:spPr>
        <p:txBody>
          <a:bodyPr anchor="ctr"/>
          <a:lstStyle/>
          <a:p>
            <a:pPr>
              <a:lnSpc>
                <a:spcPct val="100000"/>
              </a:lnSpc>
            </a:pPr>
            <a:r>
              <a:rPr lang="en-US" dirty="0"/>
              <a:t>Improving Safer Care Transitions to Reduce Readmissions</a:t>
            </a:r>
            <a:br>
              <a:rPr lang="en-US" dirty="0"/>
            </a:br>
            <a:br>
              <a:rPr lang="en-US" dirty="0"/>
            </a:br>
            <a:r>
              <a:rPr lang="en-US" sz="4000" dirty="0">
                <a:solidFill>
                  <a:schemeClr val="bg1">
                    <a:lumMod val="50000"/>
                  </a:schemeClr>
                </a:solidFill>
              </a:rPr>
              <a:t>Montgomery Count Palliative Care and End of Life Coalition Meeting</a:t>
            </a:r>
          </a:p>
        </p:txBody>
      </p:sp>
      <p:sp>
        <p:nvSpPr>
          <p:cNvPr id="16" name="Subtitle 15"/>
          <p:cNvSpPr>
            <a:spLocks noGrp="1"/>
          </p:cNvSpPr>
          <p:nvPr>
            <p:ph type="subTitle" idx="1"/>
          </p:nvPr>
        </p:nvSpPr>
        <p:spPr>
          <a:xfrm>
            <a:off x="838200" y="4740166"/>
            <a:ext cx="10428890" cy="1219199"/>
          </a:xfrm>
        </p:spPr>
        <p:txBody>
          <a:bodyPr/>
          <a:lstStyle/>
          <a:p>
            <a:r>
              <a:rPr lang="en-US" sz="2800" b="1" dirty="0">
                <a:solidFill>
                  <a:schemeClr val="bg1">
                    <a:lumMod val="50000"/>
                  </a:schemeClr>
                </a:solidFill>
                <a:latin typeface="+mj-lt"/>
              </a:rPr>
              <a:t>Janet Jones</a:t>
            </a:r>
          </a:p>
          <a:p>
            <a:r>
              <a:rPr lang="en-US" sz="2800" b="1" dirty="0">
                <a:solidFill>
                  <a:schemeClr val="bg1">
                    <a:lumMod val="50000"/>
                  </a:schemeClr>
                </a:solidFill>
                <a:latin typeface="+mj-lt"/>
              </a:rPr>
              <a:t>September 19, 2023</a:t>
            </a:r>
          </a:p>
        </p:txBody>
      </p:sp>
      <p:sp>
        <p:nvSpPr>
          <p:cNvPr id="17" name="Rectangle 16"/>
          <p:cNvSpPr/>
          <p:nvPr/>
        </p:nvSpPr>
        <p:spPr>
          <a:xfrm>
            <a:off x="748684" y="6129514"/>
            <a:ext cx="6096000" cy="613373"/>
          </a:xfrm>
          <a:prstGeom prst="rect">
            <a:avLst/>
          </a:prstGeom>
        </p:spPr>
        <p:txBody>
          <a:bodyPr>
            <a:spAutoFit/>
          </a:bodyPr>
          <a:lstStyle/>
          <a:p>
            <a:pPr lvl="0">
              <a:lnSpc>
                <a:spcPct val="107000"/>
              </a:lnSpc>
              <a:defRPr/>
            </a:pPr>
            <a:r>
              <a:rPr lang="en-US" sz="800" i="1" dirty="0">
                <a:solidFill>
                  <a:srgbClr val="898989"/>
                </a:solidFill>
                <a:ea typeface="Times New Roman" panose="02020603050405020304" pitchFamily="18" charset="0"/>
                <a:cs typeface="Calibri" panose="020F0502020204030204" pitchFamily="34" charset="0"/>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12SOW-IPRO-QIN-TA-A4-22-804</a:t>
            </a:r>
            <a:endParaRPr kumimoji="0" lang="en-US" sz="1200" b="0" i="0" u="none" strike="noStrike" kern="1200" cap="none" spc="0" normalizeH="0" baseline="0" noProof="0" dirty="0">
              <a:ln>
                <a:noFill/>
              </a:ln>
              <a:solidFill>
                <a:srgbClr val="898989"/>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911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46CA7B-860E-2490-E651-98F588B3DBA0}"/>
              </a:ext>
            </a:extLst>
          </p:cNvPr>
          <p:cNvSpPr>
            <a:spLocks noGrp="1"/>
          </p:cNvSpPr>
          <p:nvPr>
            <p:ph type="title"/>
          </p:nvPr>
        </p:nvSpPr>
        <p:spPr/>
        <p:txBody>
          <a:bodyPr/>
          <a:lstStyle/>
          <a:p>
            <a:r>
              <a:rPr lang="en-US" sz="4800" dirty="0">
                <a:solidFill>
                  <a:schemeClr val="bg1">
                    <a:lumMod val="50000"/>
                  </a:schemeClr>
                </a:solidFill>
              </a:rPr>
              <a:t>Community data: </a:t>
            </a:r>
            <a:r>
              <a:rPr lang="en-US" sz="4800" dirty="0"/>
              <a:t>Co-morbid diagnoses</a:t>
            </a:r>
          </a:p>
        </p:txBody>
      </p:sp>
      <p:cxnSp>
        <p:nvCxnSpPr>
          <p:cNvPr id="26" name="Straight Arrow Connector 25">
            <a:extLst>
              <a:ext uri="{FF2B5EF4-FFF2-40B4-BE49-F238E27FC236}">
                <a16:creationId xmlns:a16="http://schemas.microsoft.com/office/drawing/2014/main" id="{AD317091-2DB4-980C-0708-8AA1F43A9723}"/>
              </a:ext>
            </a:extLst>
          </p:cNvPr>
          <p:cNvCxnSpPr>
            <a:cxnSpLocks/>
          </p:cNvCxnSpPr>
          <p:nvPr/>
        </p:nvCxnSpPr>
        <p:spPr>
          <a:xfrm flipH="1">
            <a:off x="4401220" y="1840910"/>
            <a:ext cx="731520" cy="553337"/>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pic>
        <p:nvPicPr>
          <p:cNvPr id="2" name="Picture 1"/>
          <p:cNvPicPr>
            <a:picLocks noChangeAspect="1"/>
          </p:cNvPicPr>
          <p:nvPr/>
        </p:nvPicPr>
        <p:blipFill>
          <a:blip r:embed="rId3"/>
          <a:stretch>
            <a:fillRect/>
          </a:stretch>
        </p:blipFill>
        <p:spPr>
          <a:xfrm>
            <a:off x="1439917" y="1450428"/>
            <a:ext cx="9122980" cy="4834758"/>
          </a:xfrm>
          <a:prstGeom prst="rect">
            <a:avLst/>
          </a:prstGeom>
        </p:spPr>
      </p:pic>
    </p:spTree>
    <p:extLst>
      <p:ext uri="{BB962C8B-B14F-4D97-AF65-F5344CB8AC3E}">
        <p14:creationId xmlns:p14="http://schemas.microsoft.com/office/powerpoint/2010/main" val="316644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46CA7B-860E-2490-E651-98F588B3DBA0}"/>
              </a:ext>
            </a:extLst>
          </p:cNvPr>
          <p:cNvSpPr>
            <a:spLocks noGrp="1"/>
          </p:cNvSpPr>
          <p:nvPr>
            <p:ph type="title"/>
          </p:nvPr>
        </p:nvSpPr>
        <p:spPr/>
        <p:txBody>
          <a:bodyPr/>
          <a:lstStyle/>
          <a:p>
            <a:r>
              <a:rPr lang="en-US" sz="4800" dirty="0">
                <a:solidFill>
                  <a:schemeClr val="bg1">
                    <a:lumMod val="50000"/>
                  </a:schemeClr>
                </a:solidFill>
              </a:rPr>
              <a:t>Community Level: </a:t>
            </a:r>
            <a:r>
              <a:rPr lang="en-US" sz="4800" dirty="0"/>
              <a:t>Co-morbid diagnoses</a:t>
            </a:r>
          </a:p>
        </p:txBody>
      </p:sp>
      <p:pic>
        <p:nvPicPr>
          <p:cNvPr id="10" name="Picture 9">
            <a:extLst>
              <a:ext uri="{FF2B5EF4-FFF2-40B4-BE49-F238E27FC236}">
                <a16:creationId xmlns:a16="http://schemas.microsoft.com/office/drawing/2014/main" id="{D50938F8-D5CD-1F93-7DAE-74207DC7ABF2}"/>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38200" y="3429000"/>
            <a:ext cx="10515600" cy="2980469"/>
          </a:xfrm>
          <a:prstGeom prst="rect">
            <a:avLst/>
          </a:prstGeom>
        </p:spPr>
      </p:pic>
      <p:pic>
        <p:nvPicPr>
          <p:cNvPr id="14" name="Picture 13">
            <a:extLst>
              <a:ext uri="{FF2B5EF4-FFF2-40B4-BE49-F238E27FC236}">
                <a16:creationId xmlns:a16="http://schemas.microsoft.com/office/drawing/2014/main" id="{79A690FD-4467-22F8-6D21-DAACF8C0075D}"/>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38200" y="1732519"/>
            <a:ext cx="10515600" cy="1747352"/>
          </a:xfrm>
          <a:prstGeom prst="rect">
            <a:avLst/>
          </a:prstGeom>
        </p:spPr>
      </p:pic>
      <p:cxnSp>
        <p:nvCxnSpPr>
          <p:cNvPr id="11" name="Straight Arrow Connector 10">
            <a:extLst>
              <a:ext uri="{FF2B5EF4-FFF2-40B4-BE49-F238E27FC236}">
                <a16:creationId xmlns:a16="http://schemas.microsoft.com/office/drawing/2014/main" id="{8388A871-4E6F-5C33-9C40-7837F615B123}"/>
              </a:ext>
            </a:extLst>
          </p:cNvPr>
          <p:cNvCxnSpPr>
            <a:cxnSpLocks/>
          </p:cNvCxnSpPr>
          <p:nvPr/>
        </p:nvCxnSpPr>
        <p:spPr>
          <a:xfrm flipH="1">
            <a:off x="1183726" y="1732519"/>
            <a:ext cx="886812" cy="1468751"/>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a:extLst>
              <a:ext uri="{FF2B5EF4-FFF2-40B4-BE49-F238E27FC236}">
                <a16:creationId xmlns:a16="http://schemas.microsoft.com/office/drawing/2014/main" id="{B2F5A85F-55DB-F77C-3781-F403A951EB25}"/>
              </a:ext>
            </a:extLst>
          </p:cNvPr>
          <p:cNvCxnSpPr>
            <a:cxnSpLocks/>
          </p:cNvCxnSpPr>
          <p:nvPr/>
        </p:nvCxnSpPr>
        <p:spPr>
          <a:xfrm flipH="1">
            <a:off x="2275489" y="2076088"/>
            <a:ext cx="982718" cy="1403783"/>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5A11AA60-D646-8616-23B7-A10917099611}"/>
              </a:ext>
            </a:extLst>
          </p:cNvPr>
          <p:cNvCxnSpPr>
            <a:cxnSpLocks/>
          </p:cNvCxnSpPr>
          <p:nvPr/>
        </p:nvCxnSpPr>
        <p:spPr>
          <a:xfrm flipH="1">
            <a:off x="7459729" y="4143860"/>
            <a:ext cx="731520" cy="533873"/>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5" name="Straight Arrow Connector 24">
            <a:extLst>
              <a:ext uri="{FF2B5EF4-FFF2-40B4-BE49-F238E27FC236}">
                <a16:creationId xmlns:a16="http://schemas.microsoft.com/office/drawing/2014/main" id="{17CFCF45-8036-843C-A743-9AF9C8B6366B}"/>
              </a:ext>
            </a:extLst>
          </p:cNvPr>
          <p:cNvCxnSpPr>
            <a:cxnSpLocks/>
          </p:cNvCxnSpPr>
          <p:nvPr/>
        </p:nvCxnSpPr>
        <p:spPr>
          <a:xfrm flipH="1">
            <a:off x="7459728" y="3866863"/>
            <a:ext cx="731520" cy="537963"/>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AD317091-2DB4-980C-0708-8AA1F43A9723}"/>
              </a:ext>
            </a:extLst>
          </p:cNvPr>
          <p:cNvCxnSpPr>
            <a:cxnSpLocks/>
          </p:cNvCxnSpPr>
          <p:nvPr/>
        </p:nvCxnSpPr>
        <p:spPr>
          <a:xfrm flipH="1">
            <a:off x="7459729" y="4919234"/>
            <a:ext cx="731520" cy="553337"/>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2" name="Rectangle 1">
            <a:extLst>
              <a:ext uri="{FF2B5EF4-FFF2-40B4-BE49-F238E27FC236}">
                <a16:creationId xmlns:a16="http://schemas.microsoft.com/office/drawing/2014/main" id="{BDC1BE66-3144-73C2-6211-148EDF3E8756}"/>
              </a:ext>
            </a:extLst>
          </p:cNvPr>
          <p:cNvSpPr/>
          <p:nvPr/>
        </p:nvSpPr>
        <p:spPr>
          <a:xfrm>
            <a:off x="838199" y="1564560"/>
            <a:ext cx="8095593" cy="4876800"/>
          </a:xfrm>
          <a:prstGeom prst="rect">
            <a:avLst/>
          </a:prstGeom>
          <a:solidFill>
            <a:srgbClr val="FFFFFF"/>
          </a:solidFill>
          <a:ln w="28575">
            <a:solidFill>
              <a:srgbClr val="2CC5C4"/>
            </a:solid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4000" b="1" dirty="0">
                <a:solidFill>
                  <a:srgbClr val="2CC5C4"/>
                </a:solidFill>
              </a:rPr>
              <a:t>How to use these data</a:t>
            </a:r>
          </a:p>
          <a:p>
            <a:endParaRPr lang="en-US" dirty="0">
              <a:solidFill>
                <a:sysClr val="windowText" lastClr="000000"/>
              </a:solidFill>
            </a:endParaRPr>
          </a:p>
          <a:p>
            <a:pPr marL="342900" indent="-342900">
              <a:spcBef>
                <a:spcPct val="20000"/>
              </a:spcBef>
              <a:spcAft>
                <a:spcPts val="600"/>
              </a:spcAft>
              <a:buFont typeface="Arial" panose="020B0604020202020204" pitchFamily="34" charset="0"/>
              <a:buChar char="•"/>
            </a:pPr>
            <a:r>
              <a:rPr lang="en-US" sz="3200" dirty="0">
                <a:solidFill>
                  <a:prstClr val="black"/>
                </a:solidFill>
              </a:rPr>
              <a:t>Identify over-represented diagnoses</a:t>
            </a:r>
          </a:p>
          <a:p>
            <a:pPr marL="342900" indent="-342900">
              <a:spcBef>
                <a:spcPct val="20000"/>
              </a:spcBef>
              <a:spcAft>
                <a:spcPts val="600"/>
              </a:spcAft>
              <a:buFont typeface="Arial" panose="020B0604020202020204" pitchFamily="34" charset="0"/>
              <a:buChar char="•"/>
            </a:pPr>
            <a:r>
              <a:rPr lang="en-US" sz="3200" dirty="0">
                <a:solidFill>
                  <a:prstClr val="black"/>
                </a:solidFill>
              </a:rPr>
              <a:t>Evaluate effects of diagnosis-directed interventions</a:t>
            </a:r>
          </a:p>
          <a:p>
            <a:pPr marL="342900" indent="-342900">
              <a:spcBef>
                <a:spcPct val="20000"/>
              </a:spcBef>
              <a:spcAft>
                <a:spcPts val="600"/>
              </a:spcAft>
              <a:buFont typeface="Arial" panose="020B0604020202020204" pitchFamily="34" charset="0"/>
              <a:buChar char="•"/>
            </a:pPr>
            <a:r>
              <a:rPr lang="en-US" sz="3200" dirty="0">
                <a:solidFill>
                  <a:prstClr val="black"/>
                </a:solidFill>
              </a:rPr>
              <a:t>Highlight impact of behavioral health and substance use</a:t>
            </a:r>
          </a:p>
        </p:txBody>
      </p:sp>
    </p:spTree>
    <p:extLst>
      <p:ext uri="{BB962C8B-B14F-4D97-AF65-F5344CB8AC3E}">
        <p14:creationId xmlns:p14="http://schemas.microsoft.com/office/powerpoint/2010/main" val="364254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7161-F93A-9936-2501-D36F9CB67B0D}"/>
              </a:ext>
            </a:extLst>
          </p:cNvPr>
          <p:cNvSpPr>
            <a:spLocks noGrp="1"/>
          </p:cNvSpPr>
          <p:nvPr>
            <p:ph type="title"/>
          </p:nvPr>
        </p:nvSpPr>
        <p:spPr>
          <a:xfrm>
            <a:off x="838200" y="238997"/>
            <a:ext cx="10515600" cy="1325563"/>
          </a:xfrm>
        </p:spPr>
        <p:txBody>
          <a:bodyPr anchor="ctr">
            <a:normAutofit fontScale="90000"/>
          </a:bodyPr>
          <a:lstStyle/>
          <a:p>
            <a:r>
              <a:rPr lang="en-US" sz="4800" dirty="0">
                <a:solidFill>
                  <a:schemeClr val="bg1">
                    <a:lumMod val="50000"/>
                  </a:schemeClr>
                </a:solidFill>
              </a:rPr>
              <a:t>Community -level data: </a:t>
            </a:r>
            <a:r>
              <a:rPr lang="en-US" sz="4800" dirty="0"/>
              <a:t>lots more good stuff</a:t>
            </a:r>
          </a:p>
        </p:txBody>
      </p:sp>
      <p:sp>
        <p:nvSpPr>
          <p:cNvPr id="5" name="Oval 4">
            <a:extLst>
              <a:ext uri="{FF2B5EF4-FFF2-40B4-BE49-F238E27FC236}">
                <a16:creationId xmlns:a16="http://schemas.microsoft.com/office/drawing/2014/main" id="{8F14B504-C5D0-66C0-FC20-F44AC1C8865C}"/>
              </a:ext>
            </a:extLst>
          </p:cNvPr>
          <p:cNvSpPr/>
          <p:nvPr/>
        </p:nvSpPr>
        <p:spPr>
          <a:xfrm>
            <a:off x="609601" y="1964372"/>
            <a:ext cx="1828800" cy="18288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all cause 30-day readmits</a:t>
            </a:r>
          </a:p>
        </p:txBody>
      </p:sp>
      <p:sp>
        <p:nvSpPr>
          <p:cNvPr id="7" name="Oval 6">
            <a:extLst>
              <a:ext uri="{FF2B5EF4-FFF2-40B4-BE49-F238E27FC236}">
                <a16:creationId xmlns:a16="http://schemas.microsoft.com/office/drawing/2014/main" id="{8DE66B5A-A334-472B-BC33-5EC68AC32454}"/>
              </a:ext>
            </a:extLst>
          </p:cNvPr>
          <p:cNvSpPr/>
          <p:nvPr/>
        </p:nvSpPr>
        <p:spPr>
          <a:xfrm>
            <a:off x="7310473" y="3426376"/>
            <a:ext cx="2011680" cy="201168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top 10 readmit diagnoses </a:t>
            </a:r>
          </a:p>
        </p:txBody>
      </p:sp>
      <p:sp>
        <p:nvSpPr>
          <p:cNvPr id="8" name="Oval 7">
            <a:extLst>
              <a:ext uri="{FF2B5EF4-FFF2-40B4-BE49-F238E27FC236}">
                <a16:creationId xmlns:a16="http://schemas.microsoft.com/office/drawing/2014/main" id="{3E3BB8EF-35D6-CDAA-4F9F-379B5BB80AE3}"/>
              </a:ext>
            </a:extLst>
          </p:cNvPr>
          <p:cNvSpPr/>
          <p:nvPr/>
        </p:nvSpPr>
        <p:spPr>
          <a:xfrm>
            <a:off x="4820571" y="1985065"/>
            <a:ext cx="2103120" cy="21031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readmits for select health conditions</a:t>
            </a:r>
          </a:p>
        </p:txBody>
      </p:sp>
      <p:sp>
        <p:nvSpPr>
          <p:cNvPr id="9" name="Oval 8">
            <a:extLst>
              <a:ext uri="{FF2B5EF4-FFF2-40B4-BE49-F238E27FC236}">
                <a16:creationId xmlns:a16="http://schemas.microsoft.com/office/drawing/2014/main" id="{9E3D878C-40B3-91BF-6EEE-9DC062EC5645}"/>
              </a:ext>
            </a:extLst>
          </p:cNvPr>
          <p:cNvSpPr/>
          <p:nvPr/>
        </p:nvSpPr>
        <p:spPr>
          <a:xfrm>
            <a:off x="5438910" y="4325521"/>
            <a:ext cx="2377440" cy="237744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readmits among select populations</a:t>
            </a:r>
          </a:p>
        </p:txBody>
      </p:sp>
      <p:sp>
        <p:nvSpPr>
          <p:cNvPr id="10" name="Oval 9">
            <a:extLst>
              <a:ext uri="{FF2B5EF4-FFF2-40B4-BE49-F238E27FC236}">
                <a16:creationId xmlns:a16="http://schemas.microsoft.com/office/drawing/2014/main" id="{293EDDB9-FEC9-94C3-3C28-18F5B1402E2F}"/>
              </a:ext>
            </a:extLst>
          </p:cNvPr>
          <p:cNvSpPr/>
          <p:nvPr/>
        </p:nvSpPr>
        <p:spPr>
          <a:xfrm>
            <a:off x="2590801" y="1482159"/>
            <a:ext cx="1645920" cy="16459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days to readmit</a:t>
            </a:r>
          </a:p>
        </p:txBody>
      </p:sp>
      <p:sp>
        <p:nvSpPr>
          <p:cNvPr id="11" name="Oval 10">
            <a:extLst>
              <a:ext uri="{FF2B5EF4-FFF2-40B4-BE49-F238E27FC236}">
                <a16:creationId xmlns:a16="http://schemas.microsoft.com/office/drawing/2014/main" id="{7E9B20DC-2A91-CCA4-57BC-1855EC6A1488}"/>
              </a:ext>
            </a:extLst>
          </p:cNvPr>
          <p:cNvSpPr/>
          <p:nvPr/>
        </p:nvSpPr>
        <p:spPr>
          <a:xfrm>
            <a:off x="2565838" y="3171388"/>
            <a:ext cx="2286000" cy="2286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readmits by discharge destination</a:t>
            </a:r>
          </a:p>
        </p:txBody>
      </p:sp>
      <p:sp>
        <p:nvSpPr>
          <p:cNvPr id="12" name="Oval 11">
            <a:extLst>
              <a:ext uri="{FF2B5EF4-FFF2-40B4-BE49-F238E27FC236}">
                <a16:creationId xmlns:a16="http://schemas.microsoft.com/office/drawing/2014/main" id="{A5CEA1AE-EECC-37B9-3AF5-571594171E3B}"/>
              </a:ext>
            </a:extLst>
          </p:cNvPr>
          <p:cNvSpPr/>
          <p:nvPr/>
        </p:nvSpPr>
        <p:spPr>
          <a:xfrm>
            <a:off x="1701892" y="4928617"/>
            <a:ext cx="1828800" cy="1828800"/>
          </a:xfrm>
          <a:prstGeom prst="ellips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all cause 30-day ED use</a:t>
            </a:r>
          </a:p>
        </p:txBody>
      </p:sp>
      <p:sp>
        <p:nvSpPr>
          <p:cNvPr id="13" name="Oval 12">
            <a:extLst>
              <a:ext uri="{FF2B5EF4-FFF2-40B4-BE49-F238E27FC236}">
                <a16:creationId xmlns:a16="http://schemas.microsoft.com/office/drawing/2014/main" id="{41A4ED28-A825-B8AA-4DAD-63D0F727D853}"/>
              </a:ext>
            </a:extLst>
          </p:cNvPr>
          <p:cNvSpPr/>
          <p:nvPr/>
        </p:nvSpPr>
        <p:spPr>
          <a:xfrm>
            <a:off x="457465" y="4192984"/>
            <a:ext cx="1645920" cy="1645920"/>
          </a:xfrm>
          <a:prstGeom prst="ellips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ED volume</a:t>
            </a:r>
          </a:p>
        </p:txBody>
      </p:sp>
      <p:sp>
        <p:nvSpPr>
          <p:cNvPr id="14" name="Oval 13">
            <a:extLst>
              <a:ext uri="{FF2B5EF4-FFF2-40B4-BE49-F238E27FC236}">
                <a16:creationId xmlns:a16="http://schemas.microsoft.com/office/drawing/2014/main" id="{3BAD0A21-E693-B0FF-A946-3D0D341D9CC4}"/>
              </a:ext>
            </a:extLst>
          </p:cNvPr>
          <p:cNvSpPr/>
          <p:nvPr/>
        </p:nvSpPr>
        <p:spPr>
          <a:xfrm>
            <a:off x="10118047" y="2695900"/>
            <a:ext cx="1920240" cy="1920240"/>
          </a:xfrm>
          <a:prstGeom prst="ellipse">
            <a:avLst/>
          </a:prstGeom>
          <a:solidFill>
            <a:srgbClr val="FB7A2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all cause 30-day </a:t>
            </a:r>
            <a:r>
              <a:rPr lang="en-US" sz="2400" dirty="0" err="1"/>
              <a:t>obs</a:t>
            </a:r>
            <a:r>
              <a:rPr lang="en-US" sz="2400" dirty="0"/>
              <a:t> stays</a:t>
            </a:r>
          </a:p>
        </p:txBody>
      </p:sp>
      <p:sp>
        <p:nvSpPr>
          <p:cNvPr id="15" name="Oval 14">
            <a:extLst>
              <a:ext uri="{FF2B5EF4-FFF2-40B4-BE49-F238E27FC236}">
                <a16:creationId xmlns:a16="http://schemas.microsoft.com/office/drawing/2014/main" id="{1309C6A8-D425-7863-2785-4B4BDCC60926}"/>
              </a:ext>
            </a:extLst>
          </p:cNvPr>
          <p:cNvSpPr/>
          <p:nvPr/>
        </p:nvSpPr>
        <p:spPr>
          <a:xfrm>
            <a:off x="9060970" y="4192984"/>
            <a:ext cx="1828800" cy="1828800"/>
          </a:xfrm>
          <a:prstGeom prst="ellipse">
            <a:avLst/>
          </a:prstGeom>
          <a:solidFill>
            <a:srgbClr val="FB7A2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err="1"/>
              <a:t>obs</a:t>
            </a:r>
            <a:r>
              <a:rPr lang="en-US" sz="2400" dirty="0"/>
              <a:t> stay volume</a:t>
            </a:r>
          </a:p>
        </p:txBody>
      </p:sp>
      <p:sp>
        <p:nvSpPr>
          <p:cNvPr id="16" name="Oval 15">
            <a:extLst>
              <a:ext uri="{FF2B5EF4-FFF2-40B4-BE49-F238E27FC236}">
                <a16:creationId xmlns:a16="http://schemas.microsoft.com/office/drawing/2014/main" id="{7F7F407B-92B6-ABF5-0CFE-E55E03F9E0EA}"/>
              </a:ext>
            </a:extLst>
          </p:cNvPr>
          <p:cNvSpPr/>
          <p:nvPr/>
        </p:nvSpPr>
        <p:spPr>
          <a:xfrm>
            <a:off x="3939409" y="4299260"/>
            <a:ext cx="2011680" cy="2011680"/>
          </a:xfrm>
          <a:prstGeom prst="ellips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top 10 ED diagnoses </a:t>
            </a:r>
          </a:p>
        </p:txBody>
      </p:sp>
      <p:sp>
        <p:nvSpPr>
          <p:cNvPr id="17" name="Oval 16">
            <a:extLst>
              <a:ext uri="{FF2B5EF4-FFF2-40B4-BE49-F238E27FC236}">
                <a16:creationId xmlns:a16="http://schemas.microsoft.com/office/drawing/2014/main" id="{1C09B6ED-FBA2-7249-9C6D-FB6517D8ED1B}"/>
              </a:ext>
            </a:extLst>
          </p:cNvPr>
          <p:cNvSpPr/>
          <p:nvPr/>
        </p:nvSpPr>
        <p:spPr>
          <a:xfrm>
            <a:off x="8681283" y="1616908"/>
            <a:ext cx="2011680" cy="2011680"/>
          </a:xfrm>
          <a:prstGeom prst="ellipse">
            <a:avLst/>
          </a:prstGeom>
          <a:solidFill>
            <a:srgbClr val="FB7A2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top 10 </a:t>
            </a:r>
            <a:r>
              <a:rPr lang="en-US" sz="2400" dirty="0" err="1"/>
              <a:t>obs</a:t>
            </a:r>
            <a:r>
              <a:rPr lang="en-US" sz="2400" dirty="0"/>
              <a:t> stay diagnoses </a:t>
            </a:r>
          </a:p>
        </p:txBody>
      </p:sp>
      <p:sp>
        <p:nvSpPr>
          <p:cNvPr id="18" name="Oval 17">
            <a:extLst>
              <a:ext uri="{FF2B5EF4-FFF2-40B4-BE49-F238E27FC236}">
                <a16:creationId xmlns:a16="http://schemas.microsoft.com/office/drawing/2014/main" id="{C1E903B7-A9B8-FA71-EDE0-80E50C8D9537}"/>
              </a:ext>
            </a:extLst>
          </p:cNvPr>
          <p:cNvSpPr/>
          <p:nvPr/>
        </p:nvSpPr>
        <p:spPr>
          <a:xfrm>
            <a:off x="6897153" y="1417320"/>
            <a:ext cx="2011680" cy="201168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multi-visit hospital use</a:t>
            </a:r>
          </a:p>
        </p:txBody>
      </p:sp>
    </p:spTree>
    <p:extLst>
      <p:ext uri="{BB962C8B-B14F-4D97-AF65-F5344CB8AC3E}">
        <p14:creationId xmlns:p14="http://schemas.microsoft.com/office/powerpoint/2010/main" val="99526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A95DA-EEA1-584A-1139-5A4F2E13491C}"/>
              </a:ext>
            </a:extLst>
          </p:cNvPr>
          <p:cNvSpPr>
            <a:spLocks noGrp="1"/>
          </p:cNvSpPr>
          <p:nvPr>
            <p:ph type="title"/>
          </p:nvPr>
        </p:nvSpPr>
        <p:spPr/>
        <p:txBody>
          <a:bodyPr/>
          <a:lstStyle/>
          <a:p>
            <a:r>
              <a:rPr lang="en-US" sz="4800" dirty="0"/>
              <a:t>Why your data may look different</a:t>
            </a:r>
          </a:p>
        </p:txBody>
      </p:sp>
      <p:sp>
        <p:nvSpPr>
          <p:cNvPr id="5" name="Content Placeholder 4">
            <a:extLst>
              <a:ext uri="{FF2B5EF4-FFF2-40B4-BE49-F238E27FC236}">
                <a16:creationId xmlns:a16="http://schemas.microsoft.com/office/drawing/2014/main" id="{A7D2FB86-D65B-4F08-62A2-9D8861FECB0A}"/>
              </a:ext>
            </a:extLst>
          </p:cNvPr>
          <p:cNvSpPr>
            <a:spLocks noGrp="1"/>
          </p:cNvSpPr>
          <p:nvPr>
            <p:ph idx="1"/>
          </p:nvPr>
        </p:nvSpPr>
        <p:spPr>
          <a:xfrm>
            <a:off x="838200" y="1603426"/>
            <a:ext cx="10515600" cy="4618698"/>
          </a:xfrm>
        </p:spPr>
        <p:txBody>
          <a:bodyPr/>
          <a:lstStyle/>
          <a:p>
            <a:pPr marL="0" indent="0">
              <a:spcAft>
                <a:spcPts val="1200"/>
              </a:spcAft>
              <a:buNone/>
            </a:pPr>
            <a:r>
              <a:rPr lang="en-US" sz="3200" b="1" dirty="0">
                <a:solidFill>
                  <a:srgbClr val="2CC5C4"/>
                </a:solidFill>
              </a:rPr>
              <a:t>IPRO QIN-QIO reports . . . .</a:t>
            </a:r>
          </a:p>
          <a:p>
            <a:pPr marL="1255713" indent="-457200">
              <a:spcAft>
                <a:spcPts val="600"/>
              </a:spcAft>
              <a:buClr>
                <a:srgbClr val="2CC5C4"/>
              </a:buClr>
              <a:buSzPct val="120000"/>
              <a:buFont typeface="Wingdings" panose="05000000000000000000" pitchFamily="2" charset="2"/>
              <a:buChar char="ü"/>
            </a:pPr>
            <a:r>
              <a:rPr lang="en-US" sz="3200" dirty="0"/>
              <a:t>Involve claims data (maturation and validation)</a:t>
            </a:r>
          </a:p>
          <a:p>
            <a:pPr marL="1255713" indent="-457200">
              <a:spcAft>
                <a:spcPts val="600"/>
              </a:spcAft>
              <a:buClr>
                <a:srgbClr val="2CC5C4"/>
              </a:buClr>
              <a:buSzPct val="120000"/>
              <a:buFont typeface="Wingdings" panose="05000000000000000000" pitchFamily="2" charset="2"/>
              <a:buChar char="ü"/>
            </a:pPr>
            <a:r>
              <a:rPr lang="en-US" sz="3200" dirty="0"/>
              <a:t>Describe Medicare fee-for-service population</a:t>
            </a:r>
          </a:p>
          <a:p>
            <a:pPr marL="1255713" indent="-457200">
              <a:spcAft>
                <a:spcPts val="600"/>
              </a:spcAft>
              <a:buClr>
                <a:srgbClr val="2CC5C4"/>
              </a:buClr>
              <a:buSzPct val="120000"/>
              <a:buFont typeface="Wingdings" panose="05000000000000000000" pitchFamily="2" charset="2"/>
              <a:buChar char="ü"/>
            </a:pPr>
            <a:r>
              <a:rPr lang="en-US" sz="3200" dirty="0"/>
              <a:t>Capture readmissions anywhere</a:t>
            </a:r>
          </a:p>
          <a:p>
            <a:pPr marL="1255713" indent="-457200">
              <a:spcAft>
                <a:spcPts val="600"/>
              </a:spcAft>
              <a:buClr>
                <a:srgbClr val="2CC5C4"/>
              </a:buClr>
              <a:buSzPct val="120000"/>
              <a:buFont typeface="Wingdings" panose="05000000000000000000" pitchFamily="2" charset="2"/>
              <a:buChar char="ü"/>
            </a:pPr>
            <a:r>
              <a:rPr lang="en-US" sz="3200" dirty="0"/>
              <a:t>Include psych hospitalizations</a:t>
            </a:r>
          </a:p>
          <a:p>
            <a:pPr marL="1255713" indent="-457200">
              <a:spcAft>
                <a:spcPts val="600"/>
              </a:spcAft>
              <a:buClr>
                <a:srgbClr val="2CC5C4"/>
              </a:buClr>
              <a:buSzPct val="120000"/>
              <a:buFont typeface="Wingdings" panose="05000000000000000000" pitchFamily="2" charset="2"/>
              <a:buChar char="ü"/>
            </a:pPr>
            <a:r>
              <a:rPr lang="en-US" sz="3200" dirty="0"/>
              <a:t>Release new data quarterly</a:t>
            </a:r>
          </a:p>
          <a:p>
            <a:pPr marL="1255713" indent="-457200">
              <a:spcAft>
                <a:spcPts val="600"/>
              </a:spcAft>
              <a:buClr>
                <a:srgbClr val="2CC5C4"/>
              </a:buClr>
              <a:buSzPct val="120000"/>
              <a:buFont typeface="Wingdings" panose="05000000000000000000" pitchFamily="2" charset="2"/>
              <a:buChar char="ü"/>
            </a:pPr>
            <a:r>
              <a:rPr lang="en-US" sz="3200" dirty="0"/>
              <a:t>Do not risk-adjust</a:t>
            </a:r>
          </a:p>
        </p:txBody>
      </p:sp>
    </p:spTree>
    <p:extLst>
      <p:ext uri="{BB962C8B-B14F-4D97-AF65-F5344CB8AC3E}">
        <p14:creationId xmlns:p14="http://schemas.microsoft.com/office/powerpoint/2010/main" val="1756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clothing, indoor, wall&#10;&#10;Description automatically generated">
            <a:extLst>
              <a:ext uri="{FF2B5EF4-FFF2-40B4-BE49-F238E27FC236}">
                <a16:creationId xmlns:a16="http://schemas.microsoft.com/office/drawing/2014/main" id="{9CCAFE73-9642-B116-D5B2-3F4032BC533B}"/>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384679" y="0"/>
            <a:ext cx="11807321" cy="6858000"/>
          </a:xfrm>
          <a:prstGeom prst="rect">
            <a:avLst/>
          </a:prstGeom>
        </p:spPr>
      </p:pic>
      <p:sp>
        <p:nvSpPr>
          <p:cNvPr id="9" name="Title 2">
            <a:extLst>
              <a:ext uri="{FF2B5EF4-FFF2-40B4-BE49-F238E27FC236}">
                <a16:creationId xmlns:a16="http://schemas.microsoft.com/office/drawing/2014/main" id="{C716DC5C-D4F9-F0CB-610B-BDE1CBDBB746}"/>
              </a:ext>
            </a:extLst>
          </p:cNvPr>
          <p:cNvSpPr>
            <a:spLocks noGrp="1"/>
          </p:cNvSpPr>
          <p:nvPr>
            <p:ph type="title"/>
          </p:nvPr>
        </p:nvSpPr>
        <p:spPr>
          <a:xfrm>
            <a:off x="849086" y="1061545"/>
            <a:ext cx="7906031" cy="1881352"/>
          </a:xfrm>
          <a:solidFill>
            <a:srgbClr val="FFFFFF">
              <a:alpha val="34902"/>
            </a:srgbClr>
          </a:solidFill>
        </p:spPr>
        <p:txBody>
          <a:bodyPr/>
          <a:lstStyle/>
          <a:p>
            <a:r>
              <a:rPr lang="en-US" dirty="0"/>
              <a:t>How to Support </a:t>
            </a:r>
            <a:br>
              <a:rPr lang="en-US" dirty="0"/>
            </a:br>
            <a:r>
              <a:rPr lang="en-US" dirty="0"/>
              <a:t>Safer Care Transitions</a:t>
            </a:r>
          </a:p>
        </p:txBody>
      </p:sp>
    </p:spTree>
    <p:extLst>
      <p:ext uri="{BB962C8B-B14F-4D97-AF65-F5344CB8AC3E}">
        <p14:creationId xmlns:p14="http://schemas.microsoft.com/office/powerpoint/2010/main" val="289684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1CA860-3CA6-AEFD-F518-3BA117FA92BF}"/>
              </a:ext>
            </a:extLst>
          </p:cNvPr>
          <p:cNvSpPr>
            <a:spLocks noGrp="1"/>
          </p:cNvSpPr>
          <p:nvPr>
            <p:ph type="title"/>
          </p:nvPr>
        </p:nvSpPr>
        <p:spPr/>
        <p:txBody>
          <a:bodyPr/>
          <a:lstStyle/>
          <a:p>
            <a:r>
              <a:rPr lang="en-US" sz="4800" dirty="0"/>
              <a:t>Improve facility processes . . .</a:t>
            </a:r>
          </a:p>
        </p:txBody>
      </p:sp>
      <p:sp>
        <p:nvSpPr>
          <p:cNvPr id="5" name="Content Placeholder 4">
            <a:extLst>
              <a:ext uri="{FF2B5EF4-FFF2-40B4-BE49-F238E27FC236}">
                <a16:creationId xmlns:a16="http://schemas.microsoft.com/office/drawing/2014/main" id="{B4503798-CE24-E8D0-2CE8-037BCDE6515F}"/>
              </a:ext>
            </a:extLst>
          </p:cNvPr>
          <p:cNvSpPr>
            <a:spLocks noGrp="1"/>
          </p:cNvSpPr>
          <p:nvPr>
            <p:ph idx="1"/>
          </p:nvPr>
        </p:nvSpPr>
        <p:spPr>
          <a:xfrm>
            <a:off x="838200" y="2344511"/>
            <a:ext cx="10515600" cy="3341586"/>
          </a:xfrm>
          <a:solidFill>
            <a:schemeClr val="accent2">
              <a:lumMod val="20000"/>
              <a:lumOff val="80000"/>
            </a:schemeClr>
          </a:solidFill>
          <a:ln w="38100">
            <a:solidFill>
              <a:schemeClr val="accent2"/>
            </a:solidFill>
          </a:ln>
        </p:spPr>
        <p:txBody>
          <a:bodyPr lIns="182880" tIns="182880"/>
          <a:lstStyle/>
          <a:p>
            <a:pPr marL="0" indent="0">
              <a:spcAft>
                <a:spcPts val="600"/>
              </a:spcAft>
              <a:buNone/>
            </a:pPr>
            <a:r>
              <a:rPr lang="en-US" sz="3200" dirty="0"/>
              <a:t>Screen patients to determine if high risk for readmission</a:t>
            </a:r>
          </a:p>
          <a:p>
            <a:pPr marL="0" indent="0">
              <a:spcAft>
                <a:spcPts val="600"/>
              </a:spcAft>
              <a:buNone/>
            </a:pPr>
            <a:r>
              <a:rPr lang="en-US" sz="3200" dirty="0"/>
              <a:t>Notify PCPs about admissions in real time, with contact info</a:t>
            </a:r>
          </a:p>
          <a:p>
            <a:pPr marL="0" indent="0">
              <a:spcAft>
                <a:spcPts val="600"/>
              </a:spcAft>
              <a:buNone/>
            </a:pPr>
            <a:r>
              <a:rPr lang="en-US" sz="3200" dirty="0"/>
              <a:t>Accurately manage medications at admission and discharge</a:t>
            </a:r>
          </a:p>
          <a:p>
            <a:pPr marL="0" indent="0">
              <a:spcAft>
                <a:spcPts val="600"/>
              </a:spcAft>
              <a:buNone/>
            </a:pPr>
            <a:r>
              <a:rPr lang="en-US" sz="3200" dirty="0"/>
              <a:t>Elicit prior advance care planning &amp; new goals of care PRN</a:t>
            </a:r>
          </a:p>
          <a:p>
            <a:pPr marL="0" indent="0">
              <a:spcAft>
                <a:spcPts val="600"/>
              </a:spcAft>
              <a:buNone/>
            </a:pPr>
            <a:r>
              <a:rPr lang="en-US" sz="3200" dirty="0"/>
              <a:t>Identify and involve patient’s caregiver</a:t>
            </a:r>
          </a:p>
          <a:p>
            <a:pPr marL="0" indent="0">
              <a:spcAft>
                <a:spcPts val="600"/>
              </a:spcAft>
              <a:buNone/>
            </a:pPr>
            <a:endParaRPr lang="en-US" sz="3200" dirty="0"/>
          </a:p>
        </p:txBody>
      </p:sp>
      <p:sp>
        <p:nvSpPr>
          <p:cNvPr id="6" name="TextBox 5">
            <a:extLst>
              <a:ext uri="{FF2B5EF4-FFF2-40B4-BE49-F238E27FC236}">
                <a16:creationId xmlns:a16="http://schemas.microsoft.com/office/drawing/2014/main" id="{584F4EC9-91D5-11AF-267C-DCC2F74E0403}"/>
              </a:ext>
            </a:extLst>
          </p:cNvPr>
          <p:cNvSpPr txBox="1"/>
          <p:nvPr/>
        </p:nvSpPr>
        <p:spPr>
          <a:xfrm>
            <a:off x="817180" y="1575070"/>
            <a:ext cx="4028090" cy="769441"/>
          </a:xfrm>
          <a:prstGeom prst="rect">
            <a:avLst/>
          </a:prstGeom>
          <a:solidFill>
            <a:schemeClr val="accent2"/>
          </a:solidFill>
        </p:spPr>
        <p:txBody>
          <a:bodyPr wrap="square" rtlCol="0">
            <a:spAutoFit/>
          </a:bodyPr>
          <a:lstStyle/>
          <a:p>
            <a:pPr algn="r"/>
            <a:r>
              <a:rPr lang="en-US" sz="4400" dirty="0">
                <a:solidFill>
                  <a:srgbClr val="00539B"/>
                </a:solidFill>
              </a:rPr>
              <a:t>. . . on admission</a:t>
            </a:r>
          </a:p>
        </p:txBody>
      </p:sp>
    </p:spTree>
    <p:extLst>
      <p:ext uri="{BB962C8B-B14F-4D97-AF65-F5344CB8AC3E}">
        <p14:creationId xmlns:p14="http://schemas.microsoft.com/office/powerpoint/2010/main" val="26535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1CA860-3CA6-AEFD-F518-3BA117FA92BF}"/>
              </a:ext>
            </a:extLst>
          </p:cNvPr>
          <p:cNvSpPr>
            <a:spLocks noGrp="1"/>
          </p:cNvSpPr>
          <p:nvPr>
            <p:ph type="title"/>
          </p:nvPr>
        </p:nvSpPr>
        <p:spPr/>
        <p:txBody>
          <a:bodyPr/>
          <a:lstStyle/>
          <a:p>
            <a:r>
              <a:rPr lang="en-US" sz="4800" dirty="0"/>
              <a:t>Improve facility processes . . .</a:t>
            </a:r>
          </a:p>
        </p:txBody>
      </p:sp>
      <p:sp>
        <p:nvSpPr>
          <p:cNvPr id="3" name="TextBox 2">
            <a:extLst>
              <a:ext uri="{FF2B5EF4-FFF2-40B4-BE49-F238E27FC236}">
                <a16:creationId xmlns:a16="http://schemas.microsoft.com/office/drawing/2014/main" id="{91C106DF-F48F-477A-4E20-ACA6CF5DE625}"/>
              </a:ext>
            </a:extLst>
          </p:cNvPr>
          <p:cNvSpPr txBox="1"/>
          <p:nvPr/>
        </p:nvSpPr>
        <p:spPr>
          <a:xfrm>
            <a:off x="7346730" y="1564560"/>
            <a:ext cx="4028090" cy="769441"/>
          </a:xfrm>
          <a:prstGeom prst="rect">
            <a:avLst/>
          </a:prstGeom>
          <a:solidFill>
            <a:schemeClr val="accent2"/>
          </a:solidFill>
        </p:spPr>
        <p:txBody>
          <a:bodyPr wrap="square" rtlCol="0">
            <a:spAutoFit/>
          </a:bodyPr>
          <a:lstStyle/>
          <a:p>
            <a:pPr algn="r"/>
            <a:r>
              <a:rPr lang="en-US" sz="4400" dirty="0">
                <a:solidFill>
                  <a:srgbClr val="00539B"/>
                </a:solidFill>
              </a:rPr>
              <a:t>. . . on discharge</a:t>
            </a:r>
          </a:p>
        </p:txBody>
      </p:sp>
      <p:sp>
        <p:nvSpPr>
          <p:cNvPr id="6" name="Content Placeholder 4">
            <a:extLst>
              <a:ext uri="{FF2B5EF4-FFF2-40B4-BE49-F238E27FC236}">
                <a16:creationId xmlns:a16="http://schemas.microsoft.com/office/drawing/2014/main" id="{7F1139C4-2F58-6237-F413-E178697A3D9E}"/>
              </a:ext>
            </a:extLst>
          </p:cNvPr>
          <p:cNvSpPr txBox="1">
            <a:spLocks/>
          </p:cNvSpPr>
          <p:nvPr/>
        </p:nvSpPr>
        <p:spPr>
          <a:xfrm>
            <a:off x="838200" y="2344510"/>
            <a:ext cx="10515600" cy="3641620"/>
          </a:xfrm>
          <a:prstGeom prst="rect">
            <a:avLst/>
          </a:prstGeom>
          <a:solidFill>
            <a:schemeClr val="accent2">
              <a:lumMod val="20000"/>
              <a:lumOff val="80000"/>
            </a:schemeClr>
          </a:solidFill>
          <a:ln w="38100">
            <a:solidFill>
              <a:schemeClr val="accent2"/>
            </a:solidFill>
          </a:ln>
        </p:spPr>
        <p:txBody>
          <a:bodyPr vert="horz" lIns="182880" tIns="18288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Identify team member who owns discharge process</a:t>
            </a:r>
          </a:p>
          <a:p>
            <a:pPr marL="0" indent="0">
              <a:buNone/>
            </a:pPr>
            <a:r>
              <a:rPr lang="en-US" sz="3200" dirty="0"/>
              <a:t>Communicate effectively with next site of care</a:t>
            </a:r>
          </a:p>
          <a:p>
            <a:pPr marL="0" indent="0">
              <a:buNone/>
            </a:pPr>
            <a:r>
              <a:rPr lang="en-US" sz="3200" dirty="0"/>
              <a:t>Send referrals and schedule follow-up appointments</a:t>
            </a:r>
          </a:p>
          <a:p>
            <a:pPr marL="0" indent="0">
              <a:buNone/>
            </a:pPr>
            <a:r>
              <a:rPr lang="en-US" sz="3200" dirty="0">
                <a:solidFill>
                  <a:srgbClr val="00B050"/>
                </a:solidFill>
              </a:rPr>
              <a:t>Engage palliative care and hospice</a:t>
            </a:r>
          </a:p>
          <a:p>
            <a:pPr marL="0" indent="0">
              <a:buNone/>
            </a:pPr>
            <a:r>
              <a:rPr lang="en-US" sz="3200" dirty="0"/>
              <a:t>Complete discharge summaries on day of discharge</a:t>
            </a:r>
          </a:p>
          <a:p>
            <a:pPr marL="0" indent="0">
              <a:buNone/>
            </a:pPr>
            <a:r>
              <a:rPr lang="en-US" sz="3200" dirty="0"/>
              <a:t>Use a discharge checklist</a:t>
            </a:r>
          </a:p>
        </p:txBody>
      </p:sp>
    </p:spTree>
    <p:extLst>
      <p:ext uri="{BB962C8B-B14F-4D97-AF65-F5344CB8AC3E}">
        <p14:creationId xmlns:p14="http://schemas.microsoft.com/office/powerpoint/2010/main" val="265888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838200" y="238997"/>
            <a:ext cx="10515600" cy="1325563"/>
          </a:xfrm>
        </p:spPr>
        <p:txBody>
          <a:bodyPr anchor="ctr">
            <a:normAutofit/>
          </a:bodyPr>
          <a:lstStyle/>
          <a:p>
            <a:pPr>
              <a:defRPr/>
            </a:pPr>
            <a:r>
              <a:rPr lang="en-US" sz="4800" dirty="0"/>
              <a:t>Putting it all together</a:t>
            </a:r>
          </a:p>
        </p:txBody>
      </p:sp>
      <p:graphicFrame>
        <p:nvGraphicFramePr>
          <p:cNvPr id="276484" name="Content Placeholder 1">
            <a:extLst>
              <a:ext uri="{FF2B5EF4-FFF2-40B4-BE49-F238E27FC236}">
                <a16:creationId xmlns:a16="http://schemas.microsoft.com/office/drawing/2014/main" id="{71E9D5EC-6AEE-0032-0E28-3727E9190F61}"/>
              </a:ext>
            </a:extLst>
          </p:cNvPr>
          <p:cNvGraphicFramePr>
            <a:graphicFrameLocks noGrp="1"/>
          </p:cNvGraphicFramePr>
          <p:nvPr>
            <p:ph idx="1"/>
            <p:extLst>
              <p:ext uri="{D42A27DB-BD31-4B8C-83A1-F6EECF244321}">
                <p14:modId xmlns:p14="http://schemas.microsoft.com/office/powerpoint/2010/main" val="1390763568"/>
              </p:ext>
            </p:extLst>
          </p:nvPr>
        </p:nvGraphicFramePr>
        <p:xfrm>
          <a:off x="838200" y="1355834"/>
          <a:ext cx="10933386" cy="4887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62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Google Shape;331;p15"/>
          <p:cNvSpPr txBox="1"/>
          <p:nvPr/>
        </p:nvSpPr>
        <p:spPr>
          <a:xfrm>
            <a:off x="5234152" y="774219"/>
            <a:ext cx="6695089" cy="48936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1200"/>
              </a:spcAft>
              <a:buClr>
                <a:srgbClr val="000000"/>
              </a:buClr>
              <a:buSzPts val="4800"/>
              <a:buFont typeface="Arial"/>
              <a:buNone/>
            </a:pPr>
            <a:r>
              <a:rPr lang="en-US" sz="4000" dirty="0">
                <a:solidFill>
                  <a:srgbClr val="00539B"/>
                </a:solidFill>
                <a:latin typeface="Calibri"/>
                <a:ea typeface="Calibri"/>
                <a:cs typeface="Calibri"/>
                <a:sym typeface="Calibri"/>
              </a:rPr>
              <a:t>For technical assistance in</a:t>
            </a:r>
          </a:p>
          <a:p>
            <a:pPr marL="0" marR="0" lvl="0" indent="0" algn="ctr" rtl="0">
              <a:lnSpc>
                <a:spcPct val="100000"/>
              </a:lnSpc>
              <a:spcBef>
                <a:spcPts val="0"/>
              </a:spcBef>
              <a:spcAft>
                <a:spcPts val="600"/>
              </a:spcAft>
              <a:buClr>
                <a:srgbClr val="000000"/>
              </a:buClr>
              <a:buSzPts val="4800"/>
              <a:buFont typeface="Arial"/>
              <a:buNone/>
            </a:pPr>
            <a:r>
              <a:rPr lang="en-US" sz="4000" b="1" dirty="0">
                <a:solidFill>
                  <a:schemeClr val="accent5"/>
                </a:solidFill>
                <a:latin typeface="Calibri"/>
                <a:ea typeface="Calibri"/>
                <a:cs typeface="Calibri"/>
                <a:sym typeface="Calibri"/>
              </a:rPr>
              <a:t>implementing best practices </a:t>
            </a:r>
          </a:p>
          <a:p>
            <a:pPr marL="0" marR="0" lvl="0" indent="0" algn="ctr" rtl="0">
              <a:lnSpc>
                <a:spcPct val="100000"/>
              </a:lnSpc>
              <a:spcBef>
                <a:spcPts val="0"/>
              </a:spcBef>
              <a:spcAft>
                <a:spcPts val="600"/>
              </a:spcAft>
              <a:buClr>
                <a:srgbClr val="000000"/>
              </a:buClr>
              <a:buSzPts val="4800"/>
              <a:buFont typeface="Arial"/>
              <a:buNone/>
            </a:pPr>
            <a:r>
              <a:rPr lang="en-US" sz="4000" dirty="0">
                <a:solidFill>
                  <a:srgbClr val="00539B"/>
                </a:solidFill>
                <a:latin typeface="Calibri"/>
                <a:ea typeface="Calibri"/>
                <a:cs typeface="Calibri"/>
                <a:sym typeface="Calibri"/>
              </a:rPr>
              <a:t>&amp; </a:t>
            </a:r>
          </a:p>
          <a:p>
            <a:pPr marL="0" marR="0" lvl="0" indent="0" algn="ctr" rtl="0">
              <a:lnSpc>
                <a:spcPct val="100000"/>
              </a:lnSpc>
              <a:spcBef>
                <a:spcPts val="0"/>
              </a:spcBef>
              <a:spcAft>
                <a:spcPts val="1200"/>
              </a:spcAft>
              <a:buClr>
                <a:srgbClr val="000000"/>
              </a:buClr>
              <a:buSzPts val="4800"/>
              <a:buFont typeface="Arial"/>
              <a:buNone/>
            </a:pPr>
            <a:r>
              <a:rPr lang="en-US" sz="4000" b="1" dirty="0">
                <a:solidFill>
                  <a:schemeClr val="accent5"/>
                </a:solidFill>
                <a:latin typeface="Calibri"/>
                <a:ea typeface="Calibri"/>
                <a:cs typeface="Calibri"/>
                <a:sym typeface="Calibri"/>
              </a:rPr>
              <a:t>building community coalitions</a:t>
            </a:r>
            <a:endParaRPr lang="en-US" sz="4000" dirty="0">
              <a:solidFill>
                <a:srgbClr val="00539B"/>
              </a:solidFill>
              <a:latin typeface="Calibri"/>
              <a:ea typeface="Calibri"/>
              <a:cs typeface="Calibri"/>
              <a:sym typeface="Calibri"/>
            </a:endParaRPr>
          </a:p>
          <a:p>
            <a:pPr marL="0" marR="0" lvl="0" indent="0" algn="ctr" rtl="0">
              <a:lnSpc>
                <a:spcPct val="100000"/>
              </a:lnSpc>
              <a:spcBef>
                <a:spcPts val="0"/>
              </a:spcBef>
              <a:spcAft>
                <a:spcPts val="1200"/>
              </a:spcAft>
              <a:buClr>
                <a:srgbClr val="000000"/>
              </a:buClr>
              <a:buSzPts val="4800"/>
              <a:buFont typeface="Arial"/>
              <a:buNone/>
            </a:pPr>
            <a:r>
              <a:rPr lang="en-US" sz="4000" dirty="0">
                <a:solidFill>
                  <a:srgbClr val="00539B"/>
                </a:solidFill>
                <a:latin typeface="Calibri"/>
                <a:ea typeface="Calibri"/>
                <a:cs typeface="Calibri"/>
                <a:sym typeface="Calibri"/>
              </a:rPr>
              <a:t>please contact</a:t>
            </a:r>
          </a:p>
          <a:p>
            <a:pPr marL="0" marR="0" lvl="0" indent="0" algn="ctr" rtl="0">
              <a:lnSpc>
                <a:spcPct val="100000"/>
              </a:lnSpc>
              <a:spcBef>
                <a:spcPts val="0"/>
              </a:spcBef>
              <a:buClr>
                <a:srgbClr val="000000"/>
              </a:buClr>
              <a:buSzPts val="4800"/>
              <a:buFont typeface="Arial"/>
              <a:buNone/>
            </a:pPr>
            <a:r>
              <a:rPr lang="en-US" sz="4000" dirty="0">
                <a:solidFill>
                  <a:srgbClr val="00539B"/>
                </a:solidFill>
                <a:latin typeface="Calibri"/>
                <a:ea typeface="Calibri"/>
                <a:cs typeface="Calibri"/>
                <a:sym typeface="Calibri"/>
              </a:rPr>
              <a:t>Janet Jones</a:t>
            </a:r>
          </a:p>
          <a:p>
            <a:pPr marL="0" marR="0" lvl="0" indent="0" algn="ctr" rtl="0">
              <a:lnSpc>
                <a:spcPct val="100000"/>
              </a:lnSpc>
              <a:spcBef>
                <a:spcPts val="0"/>
              </a:spcBef>
              <a:buClr>
                <a:srgbClr val="000000"/>
              </a:buClr>
              <a:buSzPts val="4800"/>
              <a:buFont typeface="Arial"/>
              <a:buNone/>
            </a:pPr>
            <a:r>
              <a:rPr lang="en-US" sz="3200" dirty="0">
                <a:solidFill>
                  <a:srgbClr val="00539B"/>
                </a:solidFill>
                <a:latin typeface="Calibri"/>
                <a:ea typeface="Calibri"/>
                <a:cs typeface="Calibri"/>
                <a:sym typeface="Calibri"/>
              </a:rPr>
              <a:t>jonesj3@qlarant.com</a:t>
            </a:r>
            <a:endParaRPr sz="4000" b="1" dirty="0">
              <a:solidFill>
                <a:srgbClr val="00539B"/>
              </a:solidFill>
              <a:latin typeface="Calibri"/>
              <a:ea typeface="Calibri"/>
              <a:cs typeface="Calibri"/>
              <a:sym typeface="Calibri"/>
            </a:endParaRPr>
          </a:p>
        </p:txBody>
      </p:sp>
      <p:pic>
        <p:nvPicPr>
          <p:cNvPr id="3" name="Picture 2" descr="A person in a white jacket&#10;&#10;Description automatically generated with low confidence">
            <a:extLst>
              <a:ext uri="{FF2B5EF4-FFF2-40B4-BE49-F238E27FC236}">
                <a16:creationId xmlns:a16="http://schemas.microsoft.com/office/drawing/2014/main" id="{5231D8C9-B1E0-7E17-6D33-E6E871A9E3C8}"/>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404648" y="0"/>
            <a:ext cx="457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2" name="Google Shape;122;p44" descr="QIN-QIO focus area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26781" y="-547599"/>
            <a:ext cx="10181906" cy="7803860"/>
          </a:xfrm>
          <a:prstGeom prst="rect">
            <a:avLst/>
          </a:prstGeom>
          <a:noFill/>
          <a:ln>
            <a:noFill/>
          </a:ln>
        </p:spPr>
      </p:pic>
      <p:sp>
        <p:nvSpPr>
          <p:cNvPr id="121" name="Google Shape;121;p44"/>
          <p:cNvSpPr txBox="1">
            <a:spLocks noGrp="1"/>
          </p:cNvSpPr>
          <p:nvPr>
            <p:ph type="ctrTitle"/>
          </p:nvPr>
        </p:nvSpPr>
        <p:spPr>
          <a:xfrm>
            <a:off x="5976258" y="447449"/>
            <a:ext cx="4343400" cy="11527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1800"/>
              <a:buNone/>
            </a:pPr>
            <a:r>
              <a:rPr lang="en-US" sz="4400" dirty="0"/>
              <a:t>The IPRO QIN-QIO</a:t>
            </a:r>
            <a:endParaRPr sz="4400" dirty="0"/>
          </a:p>
        </p:txBody>
      </p:sp>
      <p:sp>
        <p:nvSpPr>
          <p:cNvPr id="123" name="Google Shape;123;p44"/>
          <p:cNvSpPr txBox="1">
            <a:spLocks noGrp="1"/>
          </p:cNvSpPr>
          <p:nvPr>
            <p:ph type="subTitle" idx="1"/>
          </p:nvPr>
        </p:nvSpPr>
        <p:spPr>
          <a:xfrm>
            <a:off x="635875" y="529835"/>
            <a:ext cx="5333999" cy="5798330"/>
          </a:xfrm>
          <a:prstGeom prst="rect">
            <a:avLst/>
          </a:prstGeom>
          <a:noFill/>
          <a:ln>
            <a:noFill/>
          </a:ln>
        </p:spPr>
        <p:txBody>
          <a:bodyPr spcFirstLastPara="1" wrap="square" lIns="91425" tIns="45700" rIns="91425" bIns="45700" anchor="t" anchorCtr="0">
            <a:noAutofit/>
          </a:bodyPr>
          <a:lstStyle/>
          <a:p>
            <a:pPr marL="114300" lvl="0" algn="l" rtl="0">
              <a:lnSpc>
                <a:spcPct val="100000"/>
              </a:lnSpc>
              <a:spcBef>
                <a:spcPts val="600"/>
              </a:spcBef>
              <a:spcAft>
                <a:spcPts val="1200"/>
              </a:spcAft>
              <a:buClr>
                <a:schemeClr val="accent3"/>
              </a:buClr>
              <a:buSzPct val="150000"/>
            </a:pPr>
            <a:r>
              <a:rPr lang="en-US" sz="3600" dirty="0">
                <a:solidFill>
                  <a:srgbClr val="00539B"/>
                </a:solidFill>
              </a:rPr>
              <a:t>Quality Innovation Network – Quality Improvement Organization </a:t>
            </a:r>
          </a:p>
          <a:p>
            <a:pPr marL="114300" lvl="0" algn="l" rtl="0">
              <a:lnSpc>
                <a:spcPct val="100000"/>
              </a:lnSpc>
              <a:spcBef>
                <a:spcPts val="600"/>
              </a:spcBef>
              <a:spcAft>
                <a:spcPts val="1200"/>
              </a:spcAft>
              <a:buClr>
                <a:schemeClr val="accent3"/>
              </a:buClr>
              <a:buSzPct val="150000"/>
            </a:pPr>
            <a:r>
              <a:rPr lang="en-US" sz="3600" dirty="0">
                <a:solidFill>
                  <a:srgbClr val="00539B"/>
                </a:solidFill>
              </a:rPr>
              <a:t>Federally funded, contract with CMS</a:t>
            </a:r>
          </a:p>
          <a:p>
            <a:pPr marL="114300" lvl="0" algn="l" rtl="0">
              <a:lnSpc>
                <a:spcPct val="100000"/>
              </a:lnSpc>
              <a:spcBef>
                <a:spcPts val="600"/>
              </a:spcBef>
              <a:spcAft>
                <a:spcPts val="1200"/>
              </a:spcAft>
              <a:buClr>
                <a:schemeClr val="accent3"/>
              </a:buClr>
              <a:buSzPct val="150000"/>
            </a:pPr>
            <a:r>
              <a:rPr lang="en-US" sz="3600" dirty="0">
                <a:solidFill>
                  <a:srgbClr val="00539B"/>
                </a:solidFill>
              </a:rPr>
              <a:t>12 regional QIN-QIOs across the country</a:t>
            </a:r>
          </a:p>
          <a:p>
            <a:pPr marL="114300" lvl="0" algn="l" rtl="0">
              <a:lnSpc>
                <a:spcPct val="100000"/>
              </a:lnSpc>
              <a:spcBef>
                <a:spcPts val="600"/>
              </a:spcBef>
              <a:buClr>
                <a:schemeClr val="accent3"/>
              </a:buClr>
              <a:buSzPct val="150000"/>
            </a:pPr>
            <a:r>
              <a:rPr lang="en-US" sz="3600" dirty="0">
                <a:solidFill>
                  <a:srgbClr val="00539B"/>
                </a:solidFill>
              </a:rPr>
              <a:t>20% of Medicare FFS beneficiaries</a:t>
            </a:r>
          </a:p>
        </p:txBody>
      </p:sp>
      <p:cxnSp>
        <p:nvCxnSpPr>
          <p:cNvPr id="3" name="Straight Arrow Connector 2">
            <a:extLst>
              <a:ext uri="{FF2B5EF4-FFF2-40B4-BE49-F238E27FC236}">
                <a16:creationId xmlns:a16="http://schemas.microsoft.com/office/drawing/2014/main" id="{3D40C5E3-0B95-C647-AB37-3A5E1F3E02DA}"/>
              </a:ext>
            </a:extLst>
          </p:cNvPr>
          <p:cNvCxnSpPr/>
          <p:nvPr/>
        </p:nvCxnSpPr>
        <p:spPr>
          <a:xfrm>
            <a:off x="1724105" y="2448917"/>
            <a:ext cx="1702676" cy="0"/>
          </a:xfrm>
          <a:prstGeom prst="straightConnector1">
            <a:avLst/>
          </a:prstGeom>
          <a:ln w="38100">
            <a:solidFill>
              <a:srgbClr val="F1CB0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74486FB-6E34-0C28-F6A3-8847689C4A1B}"/>
              </a:ext>
            </a:extLst>
          </p:cNvPr>
          <p:cNvCxnSpPr/>
          <p:nvPr/>
        </p:nvCxnSpPr>
        <p:spPr>
          <a:xfrm>
            <a:off x="1708494" y="3773217"/>
            <a:ext cx="1702676" cy="0"/>
          </a:xfrm>
          <a:prstGeom prst="straightConnector1">
            <a:avLst/>
          </a:prstGeom>
          <a:ln w="38100">
            <a:solidFill>
              <a:srgbClr val="F1CB0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8D4D33A-844B-D1DD-D8C3-2A5C66930C97}"/>
              </a:ext>
            </a:extLst>
          </p:cNvPr>
          <p:cNvCxnSpPr/>
          <p:nvPr/>
        </p:nvCxnSpPr>
        <p:spPr>
          <a:xfrm>
            <a:off x="1708494" y="5108029"/>
            <a:ext cx="1702676" cy="0"/>
          </a:xfrm>
          <a:prstGeom prst="straightConnector1">
            <a:avLst/>
          </a:prstGeom>
          <a:ln w="38100">
            <a:solidFill>
              <a:srgbClr val="F1CB0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tar: 4 Points 5">
            <a:extLst>
              <a:ext uri="{FF2B5EF4-FFF2-40B4-BE49-F238E27FC236}">
                <a16:creationId xmlns:a16="http://schemas.microsoft.com/office/drawing/2014/main" id="{7C72C5DB-EC40-E238-1BB3-71D1D66C6A72}"/>
              </a:ext>
            </a:extLst>
          </p:cNvPr>
          <p:cNvSpPr/>
          <p:nvPr/>
        </p:nvSpPr>
        <p:spPr>
          <a:xfrm>
            <a:off x="5700206" y="876867"/>
            <a:ext cx="331074" cy="293914"/>
          </a:xfrm>
          <a:prstGeom prst="star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Star: 4 Points 6">
            <a:extLst>
              <a:ext uri="{FF2B5EF4-FFF2-40B4-BE49-F238E27FC236}">
                <a16:creationId xmlns:a16="http://schemas.microsoft.com/office/drawing/2014/main" id="{3CAD73AA-D563-382F-68B2-371D477DB226}"/>
              </a:ext>
            </a:extLst>
          </p:cNvPr>
          <p:cNvSpPr/>
          <p:nvPr/>
        </p:nvSpPr>
        <p:spPr>
          <a:xfrm>
            <a:off x="10137074" y="876867"/>
            <a:ext cx="331074" cy="293914"/>
          </a:xfrm>
          <a:prstGeom prst="star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95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953D7-D43A-B753-79F5-2B41BFFF6FEF}"/>
              </a:ext>
            </a:extLst>
          </p:cNvPr>
          <p:cNvSpPr>
            <a:spLocks noGrp="1"/>
          </p:cNvSpPr>
          <p:nvPr>
            <p:ph type="title"/>
          </p:nvPr>
        </p:nvSpPr>
        <p:spPr>
          <a:xfrm>
            <a:off x="838200" y="238997"/>
            <a:ext cx="10903226" cy="1325563"/>
          </a:xfrm>
        </p:spPr>
        <p:txBody>
          <a:bodyPr/>
          <a:lstStyle/>
          <a:p>
            <a:r>
              <a:rPr lang="en-US" sz="4800" dirty="0"/>
              <a:t>Purpose of QIN-QIO care transition reports</a:t>
            </a:r>
          </a:p>
        </p:txBody>
      </p:sp>
      <p:sp>
        <p:nvSpPr>
          <p:cNvPr id="5" name="Content Placeholder 4">
            <a:extLst>
              <a:ext uri="{FF2B5EF4-FFF2-40B4-BE49-F238E27FC236}">
                <a16:creationId xmlns:a16="http://schemas.microsoft.com/office/drawing/2014/main" id="{A283E3AD-522F-CEB9-DB52-581677B936F3}"/>
              </a:ext>
            </a:extLst>
          </p:cNvPr>
          <p:cNvSpPr>
            <a:spLocks noGrp="1"/>
          </p:cNvSpPr>
          <p:nvPr>
            <p:ph idx="1"/>
          </p:nvPr>
        </p:nvSpPr>
        <p:spPr/>
        <p:txBody>
          <a:bodyPr/>
          <a:lstStyle/>
          <a:p>
            <a:pPr>
              <a:spcAft>
                <a:spcPts val="600"/>
              </a:spcAft>
              <a:buClr>
                <a:srgbClr val="00B0F0"/>
              </a:buClr>
              <a:buSzPct val="120000"/>
              <a:buFont typeface="Wingdings" panose="05000000000000000000" pitchFamily="2" charset="2"/>
              <a:buChar char="ü"/>
            </a:pPr>
            <a:r>
              <a:rPr lang="en-US" sz="3200" dirty="0"/>
              <a:t>Illuminate opportunities at your hospital</a:t>
            </a:r>
          </a:p>
          <a:p>
            <a:pPr>
              <a:spcAft>
                <a:spcPts val="600"/>
              </a:spcAft>
              <a:buClr>
                <a:srgbClr val="00B0F0"/>
              </a:buClr>
              <a:buSzPct val="120000"/>
              <a:buFont typeface="Wingdings" panose="05000000000000000000" pitchFamily="2" charset="2"/>
              <a:buChar char="ü"/>
            </a:pPr>
            <a:r>
              <a:rPr lang="en-US" sz="3200" dirty="0"/>
              <a:t>Identify readmission patterns specific to </a:t>
            </a:r>
            <a:r>
              <a:rPr lang="en-US" sz="3200" dirty="0">
                <a:solidFill>
                  <a:srgbClr val="00B050"/>
                </a:solidFill>
              </a:rPr>
              <a:t>your community</a:t>
            </a:r>
          </a:p>
          <a:p>
            <a:pPr>
              <a:spcAft>
                <a:spcPts val="600"/>
              </a:spcAft>
              <a:buClr>
                <a:srgbClr val="00B0F0"/>
              </a:buClr>
              <a:buSzPct val="120000"/>
              <a:buFont typeface="Wingdings" panose="05000000000000000000" pitchFamily="2" charset="2"/>
              <a:buChar char="ü"/>
            </a:pPr>
            <a:r>
              <a:rPr lang="en-US" sz="3200" dirty="0"/>
              <a:t>Guide intervention selection and focus</a:t>
            </a:r>
          </a:p>
          <a:p>
            <a:pPr>
              <a:spcAft>
                <a:spcPts val="600"/>
              </a:spcAft>
              <a:buClr>
                <a:srgbClr val="00B0F0"/>
              </a:buClr>
              <a:buSzPct val="120000"/>
              <a:buFont typeface="Wingdings" panose="05000000000000000000" pitchFamily="2" charset="2"/>
              <a:buChar char="ü"/>
            </a:pPr>
            <a:r>
              <a:rPr lang="en-US" sz="3200" dirty="0"/>
              <a:t>Track process and outcome data</a:t>
            </a:r>
          </a:p>
          <a:p>
            <a:pPr>
              <a:spcAft>
                <a:spcPts val="600"/>
              </a:spcAft>
              <a:buClr>
                <a:srgbClr val="00B0F0"/>
              </a:buClr>
              <a:buSzPct val="120000"/>
              <a:buFont typeface="Wingdings" panose="05000000000000000000" pitchFamily="2" charset="2"/>
              <a:buChar char="ü"/>
            </a:pPr>
            <a:r>
              <a:rPr lang="en-US" sz="3200" dirty="0"/>
              <a:t>Complement input from frontline staff, patients, community</a:t>
            </a:r>
          </a:p>
        </p:txBody>
      </p:sp>
    </p:spTree>
    <p:extLst>
      <p:ext uri="{BB962C8B-B14F-4D97-AF65-F5344CB8AC3E}">
        <p14:creationId xmlns:p14="http://schemas.microsoft.com/office/powerpoint/2010/main" val="281328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D027F-C702-76DB-5C79-FD1879DA8212}"/>
              </a:ext>
            </a:extLst>
          </p:cNvPr>
          <p:cNvSpPr>
            <a:spLocks noGrp="1"/>
          </p:cNvSpPr>
          <p:nvPr>
            <p:ph type="title"/>
          </p:nvPr>
        </p:nvSpPr>
        <p:spPr>
          <a:xfrm>
            <a:off x="838200" y="204557"/>
            <a:ext cx="10515600" cy="1325563"/>
          </a:xfrm>
        </p:spPr>
        <p:txBody>
          <a:bodyPr anchor="ctr">
            <a:normAutofit/>
          </a:bodyPr>
          <a:lstStyle/>
          <a:p>
            <a:r>
              <a:rPr lang="en-US" sz="4800" dirty="0"/>
              <a:t>Care Transitions Reports available</a:t>
            </a:r>
          </a:p>
        </p:txBody>
      </p:sp>
      <p:graphicFrame>
        <p:nvGraphicFramePr>
          <p:cNvPr id="9" name="Content Placeholder 5">
            <a:extLst>
              <a:ext uri="{FF2B5EF4-FFF2-40B4-BE49-F238E27FC236}">
                <a16:creationId xmlns:a16="http://schemas.microsoft.com/office/drawing/2014/main" id="{27D67AE3-6CBE-208E-9ADC-2E082C5A000F}"/>
              </a:ext>
            </a:extLst>
          </p:cNvPr>
          <p:cNvGraphicFramePr>
            <a:graphicFrameLocks noGrp="1"/>
          </p:cNvGraphicFramePr>
          <p:nvPr>
            <p:ph sz="half" idx="2"/>
            <p:extLst>
              <p:ext uri="{D42A27DB-BD31-4B8C-83A1-F6EECF244321}">
                <p14:modId xmlns:p14="http://schemas.microsoft.com/office/powerpoint/2010/main" val="2282848917"/>
              </p:ext>
            </p:extLst>
          </p:nvPr>
        </p:nvGraphicFramePr>
        <p:xfrm>
          <a:off x="2421467" y="1672683"/>
          <a:ext cx="5206965" cy="3618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421467" y="5493635"/>
            <a:ext cx="5217118" cy="1033743"/>
          </a:xfrm>
          <a:prstGeom prst="roundRect">
            <a:avLst>
              <a:gd name="adj" fmla="val 1000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extBox 1"/>
          <p:cNvSpPr txBox="1"/>
          <p:nvPr/>
        </p:nvSpPr>
        <p:spPr>
          <a:xfrm>
            <a:off x="3657600" y="5631366"/>
            <a:ext cx="3334215" cy="379141"/>
          </a:xfrm>
          <a:prstGeom prst="rect">
            <a:avLst/>
          </a:prstGeom>
          <a:noFill/>
        </p:spPr>
        <p:txBody>
          <a:bodyPr wrap="square" rtlCol="0">
            <a:spAutoFit/>
          </a:bodyPr>
          <a:lstStyle/>
          <a:p>
            <a:endParaRPr lang="en-US" dirty="0"/>
          </a:p>
        </p:txBody>
      </p:sp>
      <p:sp>
        <p:nvSpPr>
          <p:cNvPr id="3" name="TextBox 2"/>
          <p:cNvSpPr txBox="1"/>
          <p:nvPr/>
        </p:nvSpPr>
        <p:spPr>
          <a:xfrm>
            <a:off x="3445727" y="5720576"/>
            <a:ext cx="4182705" cy="584775"/>
          </a:xfrm>
          <a:prstGeom prst="rect">
            <a:avLst/>
          </a:prstGeom>
          <a:noFill/>
        </p:spPr>
        <p:txBody>
          <a:bodyPr wrap="square" rtlCol="0">
            <a:spAutoFit/>
          </a:bodyPr>
          <a:lstStyle/>
          <a:p>
            <a:pPr lvl="0"/>
            <a:r>
              <a:rPr lang="en-US" sz="3200" dirty="0"/>
              <a:t>  SNF – Newest Report</a:t>
            </a:r>
          </a:p>
        </p:txBody>
      </p:sp>
      <p:sp>
        <p:nvSpPr>
          <p:cNvPr id="10" name="Explosion: 8 Points 1">
            <a:extLst>
              <a:ext uri="{FF2B5EF4-FFF2-40B4-BE49-F238E27FC236}">
                <a16:creationId xmlns:a16="http://schemas.microsoft.com/office/drawing/2014/main" id="{D993590C-60FB-0160-2C7D-898FDD85D082}"/>
              </a:ext>
            </a:extLst>
          </p:cNvPr>
          <p:cNvSpPr/>
          <p:nvPr/>
        </p:nvSpPr>
        <p:spPr>
          <a:xfrm rot="20096988">
            <a:off x="7727600" y="1519989"/>
            <a:ext cx="4081384" cy="3436904"/>
          </a:xfrm>
          <a:prstGeom prst="irregularSeal1">
            <a:avLst/>
          </a:prstGeom>
          <a:solidFill>
            <a:srgbClr val="F1CB00"/>
          </a:solidFill>
          <a:ln w="12700" cap="flat" cmpd="sng" algn="ctr">
            <a:solidFill>
              <a:srgbClr val="F1CB0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 HHA Report</a:t>
            </a:r>
            <a:r>
              <a:rPr kumimoji="0" lang="en-US" sz="2800" b="0" i="0" u="none" strike="noStrike" kern="1200" cap="none" spc="0" normalizeH="0" noProof="0" dirty="0">
                <a:ln>
                  <a:noFill/>
                </a:ln>
                <a:solidFill>
                  <a:srgbClr val="FFFFFF"/>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coming soon!</a:t>
            </a:r>
          </a:p>
        </p:txBody>
      </p:sp>
      <p:sp>
        <p:nvSpPr>
          <p:cNvPr id="8" name="Rectangle 7" descr="Hospital with solid fill"/>
          <p:cNvSpPr/>
          <p:nvPr/>
        </p:nvSpPr>
        <p:spPr>
          <a:xfrm>
            <a:off x="2584489" y="5493635"/>
            <a:ext cx="872988" cy="872988"/>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03606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F1903271-A575-5DFA-1A58-00F452FB408F}"/>
              </a:ext>
            </a:extLst>
          </p:cNvPr>
          <p:cNvSpPr>
            <a:spLocks noGrp="1"/>
          </p:cNvSpPr>
          <p:nvPr>
            <p:ph type="title"/>
          </p:nvPr>
        </p:nvSpPr>
        <p:spPr>
          <a:xfrm>
            <a:off x="838200" y="238997"/>
            <a:ext cx="10515600" cy="1325563"/>
          </a:xfrm>
        </p:spPr>
        <p:txBody>
          <a:bodyPr anchor="ctr">
            <a:normAutofit/>
          </a:bodyPr>
          <a:lstStyle/>
          <a:p>
            <a:r>
              <a:rPr lang="en-US" sz="4800" dirty="0"/>
              <a:t>Community Report – Health Partners</a:t>
            </a:r>
          </a:p>
        </p:txBody>
      </p:sp>
      <p:pic>
        <p:nvPicPr>
          <p:cNvPr id="2" name="Picture 1"/>
          <p:cNvPicPr>
            <a:picLocks noChangeAspect="1"/>
          </p:cNvPicPr>
          <p:nvPr/>
        </p:nvPicPr>
        <p:blipFill>
          <a:blip r:embed="rId3"/>
          <a:stretch>
            <a:fillRect/>
          </a:stretch>
        </p:blipFill>
        <p:spPr>
          <a:xfrm>
            <a:off x="605434" y="1286626"/>
            <a:ext cx="3506172" cy="4672740"/>
          </a:xfrm>
          <a:prstGeom prst="rect">
            <a:avLst/>
          </a:prstGeom>
          <a:ln>
            <a:solidFill>
              <a:schemeClr val="accent6">
                <a:lumMod val="75000"/>
              </a:schemeClr>
            </a:solidFill>
          </a:ln>
        </p:spPr>
      </p:pic>
      <p:pic>
        <p:nvPicPr>
          <p:cNvPr id="3" name="Picture 2"/>
          <p:cNvPicPr>
            <a:picLocks noChangeAspect="1"/>
          </p:cNvPicPr>
          <p:nvPr/>
        </p:nvPicPr>
        <p:blipFill>
          <a:blip r:embed="rId4"/>
          <a:stretch>
            <a:fillRect/>
          </a:stretch>
        </p:blipFill>
        <p:spPr>
          <a:xfrm>
            <a:off x="3175450" y="2053051"/>
            <a:ext cx="3398346" cy="4494757"/>
          </a:xfrm>
          <a:prstGeom prst="rect">
            <a:avLst/>
          </a:prstGeom>
          <a:ln>
            <a:solidFill>
              <a:schemeClr val="accent6">
                <a:lumMod val="75000"/>
              </a:schemeClr>
            </a:solidFill>
          </a:ln>
        </p:spPr>
      </p:pic>
      <p:pic>
        <p:nvPicPr>
          <p:cNvPr id="4" name="Picture 3"/>
          <p:cNvPicPr>
            <a:picLocks noChangeAspect="1"/>
          </p:cNvPicPr>
          <p:nvPr/>
        </p:nvPicPr>
        <p:blipFill>
          <a:blip r:embed="rId5"/>
          <a:stretch>
            <a:fillRect/>
          </a:stretch>
        </p:blipFill>
        <p:spPr>
          <a:xfrm>
            <a:off x="5835551" y="1286626"/>
            <a:ext cx="3794304" cy="4672740"/>
          </a:xfrm>
          <a:prstGeom prst="rect">
            <a:avLst/>
          </a:prstGeom>
          <a:ln>
            <a:solidFill>
              <a:schemeClr val="accent6">
                <a:lumMod val="75000"/>
              </a:schemeClr>
            </a:solidFill>
          </a:ln>
        </p:spPr>
      </p:pic>
      <p:pic>
        <p:nvPicPr>
          <p:cNvPr id="5" name="Picture 4"/>
          <p:cNvPicPr>
            <a:picLocks noChangeAspect="1"/>
          </p:cNvPicPr>
          <p:nvPr/>
        </p:nvPicPr>
        <p:blipFill>
          <a:blip r:embed="rId6"/>
          <a:stretch>
            <a:fillRect/>
          </a:stretch>
        </p:blipFill>
        <p:spPr>
          <a:xfrm>
            <a:off x="8367149" y="2050207"/>
            <a:ext cx="3478010" cy="4497601"/>
          </a:xfrm>
          <a:prstGeom prst="rect">
            <a:avLst/>
          </a:prstGeom>
          <a:ln>
            <a:solidFill>
              <a:schemeClr val="accent6">
                <a:lumMod val="75000"/>
              </a:schemeClr>
            </a:solidFill>
          </a:ln>
        </p:spPr>
      </p:pic>
    </p:spTree>
    <p:extLst>
      <p:ext uri="{BB962C8B-B14F-4D97-AF65-F5344CB8AC3E}">
        <p14:creationId xmlns:p14="http://schemas.microsoft.com/office/powerpoint/2010/main" val="22037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89411A-587D-9A3E-1C40-44206E23626B}"/>
              </a:ext>
            </a:extLst>
          </p:cNvPr>
          <p:cNvSpPr>
            <a:spLocks noGrp="1"/>
          </p:cNvSpPr>
          <p:nvPr>
            <p:ph type="title"/>
          </p:nvPr>
        </p:nvSpPr>
        <p:spPr/>
        <p:txBody>
          <a:bodyPr/>
          <a:lstStyle/>
          <a:p>
            <a:r>
              <a:rPr lang="en-US" sz="4800" dirty="0">
                <a:solidFill>
                  <a:schemeClr val="bg1">
                    <a:lumMod val="50000"/>
                  </a:schemeClr>
                </a:solidFill>
              </a:rPr>
              <a:t>Community Data: </a:t>
            </a:r>
            <a:r>
              <a:rPr lang="en-US" sz="4800" dirty="0"/>
              <a:t>all readmissions</a:t>
            </a:r>
          </a:p>
        </p:txBody>
      </p:sp>
      <p:pic>
        <p:nvPicPr>
          <p:cNvPr id="2" name="Picture 1"/>
          <p:cNvPicPr>
            <a:picLocks noChangeAspect="1"/>
          </p:cNvPicPr>
          <p:nvPr/>
        </p:nvPicPr>
        <p:blipFill>
          <a:blip r:embed="rId3"/>
          <a:stretch>
            <a:fillRect/>
          </a:stretch>
        </p:blipFill>
        <p:spPr>
          <a:xfrm>
            <a:off x="914399" y="1622247"/>
            <a:ext cx="10649607" cy="4626273"/>
          </a:xfrm>
          <a:prstGeom prst="rect">
            <a:avLst/>
          </a:prstGeom>
        </p:spPr>
      </p:pic>
      <p:cxnSp>
        <p:nvCxnSpPr>
          <p:cNvPr id="8" name="Straight Arrow Connector 7">
            <a:extLst>
              <a:ext uri="{FF2B5EF4-FFF2-40B4-BE49-F238E27FC236}">
                <a16:creationId xmlns:a16="http://schemas.microsoft.com/office/drawing/2014/main" id="{99FCC26B-A1C9-E5B0-A622-A61023EC03CD}"/>
              </a:ext>
            </a:extLst>
          </p:cNvPr>
          <p:cNvCxnSpPr>
            <a:cxnSpLocks/>
          </p:cNvCxnSpPr>
          <p:nvPr/>
        </p:nvCxnSpPr>
        <p:spPr>
          <a:xfrm>
            <a:off x="733096" y="4219043"/>
            <a:ext cx="664779" cy="1361950"/>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C82768BA-AAF7-DAE2-DB82-24DD06D1C909}"/>
              </a:ext>
            </a:extLst>
          </p:cNvPr>
          <p:cNvCxnSpPr>
            <a:cxnSpLocks/>
          </p:cNvCxnSpPr>
          <p:nvPr/>
        </p:nvCxnSpPr>
        <p:spPr>
          <a:xfrm flipH="1" flipV="1">
            <a:off x="9974317" y="3386087"/>
            <a:ext cx="1671145" cy="832956"/>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AB0EE59A-90B9-E0B0-9668-498B9305F9B2}"/>
              </a:ext>
            </a:extLst>
          </p:cNvPr>
          <p:cNvCxnSpPr>
            <a:cxnSpLocks/>
          </p:cNvCxnSpPr>
          <p:nvPr/>
        </p:nvCxnSpPr>
        <p:spPr>
          <a:xfrm flipH="1">
            <a:off x="10447282" y="1642719"/>
            <a:ext cx="1623848" cy="936579"/>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8913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FE9D5D-8E54-0250-3A9F-2F6AA921A6CD}"/>
              </a:ext>
            </a:extLst>
          </p:cNvPr>
          <p:cNvSpPr>
            <a:spLocks noGrp="1"/>
          </p:cNvSpPr>
          <p:nvPr>
            <p:ph type="title"/>
          </p:nvPr>
        </p:nvSpPr>
        <p:spPr/>
        <p:txBody>
          <a:bodyPr/>
          <a:lstStyle/>
          <a:p>
            <a:r>
              <a:rPr lang="en-US" sz="4800" dirty="0">
                <a:solidFill>
                  <a:schemeClr val="bg1">
                    <a:lumMod val="50000"/>
                  </a:schemeClr>
                </a:solidFill>
              </a:rPr>
              <a:t>Community data: </a:t>
            </a:r>
            <a:r>
              <a:rPr lang="en-US" sz="4800" dirty="0"/>
              <a:t>Post-acute care graph</a:t>
            </a:r>
          </a:p>
        </p:txBody>
      </p:sp>
      <p:pic>
        <p:nvPicPr>
          <p:cNvPr id="3" name="Picture 2"/>
          <p:cNvPicPr>
            <a:picLocks noChangeAspect="1"/>
          </p:cNvPicPr>
          <p:nvPr/>
        </p:nvPicPr>
        <p:blipFill>
          <a:blip r:embed="rId3"/>
          <a:stretch>
            <a:fillRect/>
          </a:stretch>
        </p:blipFill>
        <p:spPr>
          <a:xfrm>
            <a:off x="1713186" y="1564560"/>
            <a:ext cx="8786648" cy="4373784"/>
          </a:xfrm>
          <a:prstGeom prst="rect">
            <a:avLst/>
          </a:prstGeom>
        </p:spPr>
      </p:pic>
      <p:cxnSp>
        <p:nvCxnSpPr>
          <p:cNvPr id="15" name="Straight Arrow Connector 14">
            <a:extLst>
              <a:ext uri="{FF2B5EF4-FFF2-40B4-BE49-F238E27FC236}">
                <a16:creationId xmlns:a16="http://schemas.microsoft.com/office/drawing/2014/main" id="{30F2D53E-A833-8E21-583D-E36F141E6A40}"/>
              </a:ext>
            </a:extLst>
          </p:cNvPr>
          <p:cNvCxnSpPr>
            <a:cxnSpLocks/>
          </p:cNvCxnSpPr>
          <p:nvPr/>
        </p:nvCxnSpPr>
        <p:spPr>
          <a:xfrm flipH="1">
            <a:off x="10251529" y="1460938"/>
            <a:ext cx="1102271" cy="301249"/>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0999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FE9D5D-8E54-0250-3A9F-2F6AA921A6CD}"/>
              </a:ext>
            </a:extLst>
          </p:cNvPr>
          <p:cNvSpPr>
            <a:spLocks noGrp="1"/>
          </p:cNvSpPr>
          <p:nvPr>
            <p:ph type="title"/>
          </p:nvPr>
        </p:nvSpPr>
        <p:spPr/>
        <p:txBody>
          <a:bodyPr/>
          <a:lstStyle/>
          <a:p>
            <a:r>
              <a:rPr lang="en-US" sz="4800" dirty="0">
                <a:solidFill>
                  <a:schemeClr val="bg1">
                    <a:lumMod val="50000"/>
                  </a:schemeClr>
                </a:solidFill>
              </a:rPr>
              <a:t>Community: </a:t>
            </a:r>
            <a:r>
              <a:rPr lang="en-US" sz="4800" dirty="0"/>
              <a:t>Post-acute care by d/c Status</a:t>
            </a:r>
          </a:p>
        </p:txBody>
      </p:sp>
      <p:pic>
        <p:nvPicPr>
          <p:cNvPr id="7" name="Picture 6"/>
          <p:cNvPicPr>
            <a:picLocks noChangeAspect="1"/>
          </p:cNvPicPr>
          <p:nvPr/>
        </p:nvPicPr>
        <p:blipFill>
          <a:blip r:embed="rId3"/>
          <a:stretch>
            <a:fillRect/>
          </a:stretch>
        </p:blipFill>
        <p:spPr>
          <a:xfrm>
            <a:off x="1019504" y="1387366"/>
            <a:ext cx="10226566" cy="4729655"/>
          </a:xfrm>
          <a:prstGeom prst="rect">
            <a:avLst/>
          </a:prstGeom>
        </p:spPr>
      </p:pic>
    </p:spTree>
    <p:extLst>
      <p:ext uri="{BB962C8B-B14F-4D97-AF65-F5344CB8AC3E}">
        <p14:creationId xmlns:p14="http://schemas.microsoft.com/office/powerpoint/2010/main" val="157953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FE9D5D-8E54-0250-3A9F-2F6AA921A6CD}"/>
              </a:ext>
            </a:extLst>
          </p:cNvPr>
          <p:cNvSpPr>
            <a:spLocks noGrp="1"/>
          </p:cNvSpPr>
          <p:nvPr>
            <p:ph type="title"/>
          </p:nvPr>
        </p:nvSpPr>
        <p:spPr/>
        <p:txBody>
          <a:bodyPr/>
          <a:lstStyle/>
          <a:p>
            <a:r>
              <a:rPr lang="en-US" sz="4800">
                <a:solidFill>
                  <a:schemeClr val="bg1">
                    <a:lumMod val="50000"/>
                  </a:schemeClr>
                </a:solidFill>
              </a:rPr>
              <a:t>Hospital-level </a:t>
            </a:r>
            <a:r>
              <a:rPr lang="en-US" sz="4800" dirty="0">
                <a:solidFill>
                  <a:schemeClr val="bg1">
                    <a:lumMod val="50000"/>
                  </a:schemeClr>
                </a:solidFill>
              </a:rPr>
              <a:t>data: </a:t>
            </a:r>
            <a:r>
              <a:rPr lang="en-US" sz="4800" dirty="0"/>
              <a:t>post-acute care</a:t>
            </a:r>
          </a:p>
        </p:txBody>
      </p:sp>
      <p:pic>
        <p:nvPicPr>
          <p:cNvPr id="13" name="Picture 12">
            <a:extLst>
              <a:ext uri="{FF2B5EF4-FFF2-40B4-BE49-F238E27FC236}">
                <a16:creationId xmlns:a16="http://schemas.microsoft.com/office/drawing/2014/main" id="{0398641F-5FA8-3AE9-3F4D-5AD2FBA13768}"/>
              </a:ext>
            </a:extLst>
          </p:cNvPr>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89992" y="1794421"/>
            <a:ext cx="8686800" cy="4673601"/>
          </a:xfrm>
          <a:prstGeom prst="rect">
            <a:avLst/>
          </a:prstGeom>
        </p:spPr>
      </p:pic>
      <p:cxnSp>
        <p:nvCxnSpPr>
          <p:cNvPr id="14" name="Straight Arrow Connector 13">
            <a:extLst>
              <a:ext uri="{FF2B5EF4-FFF2-40B4-BE49-F238E27FC236}">
                <a16:creationId xmlns:a16="http://schemas.microsoft.com/office/drawing/2014/main" id="{5BE91A5A-6A16-27F3-CC38-F7564E038AD2}"/>
              </a:ext>
            </a:extLst>
          </p:cNvPr>
          <p:cNvCxnSpPr>
            <a:cxnSpLocks/>
          </p:cNvCxnSpPr>
          <p:nvPr/>
        </p:nvCxnSpPr>
        <p:spPr>
          <a:xfrm flipH="1" flipV="1">
            <a:off x="9525000" y="4651670"/>
            <a:ext cx="1277008" cy="666564"/>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BBD29DEF-B03C-4AD8-C8CD-A9CFBBA4E5CC}"/>
              </a:ext>
            </a:extLst>
          </p:cNvPr>
          <p:cNvCxnSpPr>
            <a:cxnSpLocks/>
          </p:cNvCxnSpPr>
          <p:nvPr/>
        </p:nvCxnSpPr>
        <p:spPr>
          <a:xfrm flipH="1" flipV="1">
            <a:off x="9677400" y="3985106"/>
            <a:ext cx="1277008" cy="666564"/>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5348FB9A-85BD-7CCA-F063-35C276454DF9}"/>
              </a:ext>
            </a:extLst>
          </p:cNvPr>
          <p:cNvCxnSpPr>
            <a:cxnSpLocks/>
          </p:cNvCxnSpPr>
          <p:nvPr/>
        </p:nvCxnSpPr>
        <p:spPr>
          <a:xfrm flipH="1" flipV="1">
            <a:off x="9819290" y="3421963"/>
            <a:ext cx="1277008" cy="666564"/>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a:extLst>
              <a:ext uri="{FF2B5EF4-FFF2-40B4-BE49-F238E27FC236}">
                <a16:creationId xmlns:a16="http://schemas.microsoft.com/office/drawing/2014/main" id="{5F23852D-0BA6-A9E3-49F8-3599C7186D8E}"/>
              </a:ext>
            </a:extLst>
          </p:cNvPr>
          <p:cNvCxnSpPr>
            <a:cxnSpLocks/>
          </p:cNvCxnSpPr>
          <p:nvPr/>
        </p:nvCxnSpPr>
        <p:spPr>
          <a:xfrm>
            <a:off x="838200" y="2806261"/>
            <a:ext cx="1250731" cy="1084251"/>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pic>
        <p:nvPicPr>
          <p:cNvPr id="8" name="Picture 7">
            <a:extLst>
              <a:ext uri="{FF2B5EF4-FFF2-40B4-BE49-F238E27FC236}">
                <a16:creationId xmlns:a16="http://schemas.microsoft.com/office/drawing/2014/main" id="{CF3B957A-FCAA-CDF1-ED5B-94524E8278AB}"/>
              </a:ext>
            </a:extLst>
          </p:cNvPr>
          <p:cNvPicPr>
            <a:picLocks noChangeAspect="1"/>
          </p:cNvPicPr>
          <p:nvPr/>
        </p:nvPicPr>
        <p:blipFill rotWithShape="1">
          <a:blip r:embed="rId5" cstate="screen">
            <a:alphaModFix amt="2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2088931" y="3054960"/>
            <a:ext cx="9144000" cy="2844688"/>
          </a:xfrm>
          <a:prstGeom prst="rect">
            <a:avLst/>
          </a:prstGeom>
        </p:spPr>
      </p:pic>
      <p:cxnSp>
        <p:nvCxnSpPr>
          <p:cNvPr id="12" name="Straight Arrow Connector 11">
            <a:extLst>
              <a:ext uri="{FF2B5EF4-FFF2-40B4-BE49-F238E27FC236}">
                <a16:creationId xmlns:a16="http://schemas.microsoft.com/office/drawing/2014/main" id="{30F2D53E-A833-8E21-583D-E36F141E6A40}"/>
              </a:ext>
            </a:extLst>
          </p:cNvPr>
          <p:cNvCxnSpPr>
            <a:cxnSpLocks/>
          </p:cNvCxnSpPr>
          <p:nvPr/>
        </p:nvCxnSpPr>
        <p:spPr>
          <a:xfrm flipH="1">
            <a:off x="6547947" y="1733677"/>
            <a:ext cx="1311164" cy="1321283"/>
          </a:xfrm>
          <a:prstGeom prst="straightConnector1">
            <a:avLst/>
          </a:prstGeom>
          <a:ln w="76200">
            <a:solidFill>
              <a:schemeClr val="bg1">
                <a:lumMod val="9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2" name="Rectangle 1">
            <a:extLst>
              <a:ext uri="{FF2B5EF4-FFF2-40B4-BE49-F238E27FC236}">
                <a16:creationId xmlns:a16="http://schemas.microsoft.com/office/drawing/2014/main" id="{3629CD63-0E33-0819-3218-C45884359336}"/>
              </a:ext>
            </a:extLst>
          </p:cNvPr>
          <p:cNvSpPr/>
          <p:nvPr/>
        </p:nvSpPr>
        <p:spPr>
          <a:xfrm>
            <a:off x="838200" y="1546706"/>
            <a:ext cx="6781800" cy="4876800"/>
          </a:xfrm>
          <a:prstGeom prst="rect">
            <a:avLst/>
          </a:prstGeom>
          <a:solidFill>
            <a:srgbClr val="FFFFFF"/>
          </a:solidFill>
          <a:ln w="28575">
            <a:solidFill>
              <a:srgbClr val="2CC5C4"/>
            </a:solid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4000" b="1" dirty="0">
                <a:solidFill>
                  <a:srgbClr val="2CC5C4"/>
                </a:solidFill>
              </a:rPr>
              <a:t>How to use these data</a:t>
            </a:r>
          </a:p>
          <a:p>
            <a:endParaRPr lang="en-US" dirty="0">
              <a:solidFill>
                <a:sysClr val="windowText" lastClr="000000"/>
              </a:solidFill>
            </a:endParaRPr>
          </a:p>
          <a:p>
            <a:pPr marL="342900" indent="-342900">
              <a:spcBef>
                <a:spcPct val="20000"/>
              </a:spcBef>
              <a:spcAft>
                <a:spcPts val="600"/>
              </a:spcAft>
              <a:buFont typeface="Arial" panose="020B0604020202020204" pitchFamily="34" charset="0"/>
              <a:buChar char="•"/>
            </a:pPr>
            <a:r>
              <a:rPr lang="en-US" sz="3200" dirty="0">
                <a:solidFill>
                  <a:prstClr val="black"/>
                </a:solidFill>
              </a:rPr>
              <a:t>Compare rates among settings</a:t>
            </a:r>
          </a:p>
          <a:p>
            <a:pPr marL="342900" indent="-342900">
              <a:spcBef>
                <a:spcPct val="20000"/>
              </a:spcBef>
              <a:spcAft>
                <a:spcPts val="600"/>
              </a:spcAft>
              <a:buFont typeface="Arial" panose="020B0604020202020204" pitchFamily="34" charset="0"/>
              <a:buChar char="•"/>
            </a:pPr>
            <a:r>
              <a:rPr lang="en-US" sz="3200" dirty="0">
                <a:solidFill>
                  <a:prstClr val="black"/>
                </a:solidFill>
              </a:rPr>
              <a:t>Explore high rates from a particular setting </a:t>
            </a:r>
          </a:p>
          <a:p>
            <a:pPr marL="342900" indent="-342900">
              <a:spcBef>
                <a:spcPct val="20000"/>
              </a:spcBef>
              <a:spcAft>
                <a:spcPts val="600"/>
              </a:spcAft>
              <a:buFont typeface="Arial" panose="020B0604020202020204" pitchFamily="34" charset="0"/>
              <a:buChar char="•"/>
            </a:pPr>
            <a:r>
              <a:rPr lang="en-US" sz="3200" dirty="0">
                <a:solidFill>
                  <a:prstClr val="black"/>
                </a:solidFill>
              </a:rPr>
              <a:t>Engage community partners to improve transitions</a:t>
            </a:r>
          </a:p>
        </p:txBody>
      </p:sp>
    </p:spTree>
    <p:extLst>
      <p:ext uri="{BB962C8B-B14F-4D97-AF65-F5344CB8AC3E}">
        <p14:creationId xmlns:p14="http://schemas.microsoft.com/office/powerpoint/2010/main" val="2783325410"/>
      </p:ext>
    </p:extLst>
  </p:cSld>
  <p:clrMapOvr>
    <a:masterClrMapping/>
  </p:clrMapOvr>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QIN_Template_PPT_Final_4" id="{F717567E-85B5-4597-B84A-DACAB353F5BC}" vid="{EA452F31-9669-4274-B239-EF9DEA63B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a97d91f-2af2-413a-9a20-10ebf44e9b58">
      <UserInfo>
        <DisplayName>Task 6 Visitors</DisplayName>
        <AccountId>35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79B5484DC4904890D6EC16C84E3545" ma:contentTypeVersion="12" ma:contentTypeDescription="Create a new document." ma:contentTypeScope="" ma:versionID="41495d08e8dd4096cd38b1764ebe871e">
  <xsd:schema xmlns:xsd="http://www.w3.org/2001/XMLSchema" xmlns:xs="http://www.w3.org/2001/XMLSchema" xmlns:p="http://schemas.microsoft.com/office/2006/metadata/properties" xmlns:ns2="5a97d91f-2af2-413a-9a20-10ebf44e9b58" xmlns:ns3="88e556b7-4386-4f0b-94fa-d7f0eaa829a9" targetNamespace="http://schemas.microsoft.com/office/2006/metadata/properties" ma:root="true" ma:fieldsID="07650007b39b4fd565c2bb4472ee0a4c" ns2:_="" ns3:_="">
    <xsd:import namespace="5a97d91f-2af2-413a-9a20-10ebf44e9b58"/>
    <xsd:import namespace="88e556b7-4386-4f0b-94fa-d7f0eaa829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7d91f-2af2-413a-9a20-10ebf44e9b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e556b7-4386-4f0b-94fa-d7f0eaa829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DE807-6372-4F11-BC82-1BAA60F3F8A2}">
  <ds:schemaRefs>
    <ds:schemaRef ds:uri="http://purl.org/dc/elements/1.1/"/>
    <ds:schemaRef ds:uri="http://purl.org/dc/dcmitype/"/>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88e556b7-4386-4f0b-94fa-d7f0eaa829a9"/>
    <ds:schemaRef ds:uri="5a97d91f-2af2-413a-9a20-10ebf44e9b58"/>
    <ds:schemaRef ds:uri="http://schemas.microsoft.com/office/2006/metadata/properties"/>
  </ds:schemaRefs>
</ds:datastoreItem>
</file>

<file path=customXml/itemProps2.xml><?xml version="1.0" encoding="utf-8"?>
<ds:datastoreItem xmlns:ds="http://schemas.openxmlformats.org/officeDocument/2006/customXml" ds:itemID="{D54D87B2-3C50-4205-92B5-D1FE7EEBE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7d91f-2af2-413a-9a20-10ebf44e9b58"/>
    <ds:schemaRef ds:uri="88e556b7-4386-4f0b-94fa-d7f0eaa829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F78E2F-6880-4D5D-AF95-2C9776A192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IPRO-QIN_Template_PPT_Final_4</Template>
  <TotalTime>13959</TotalTime>
  <Words>1047</Words>
  <Application>Microsoft Office PowerPoint</Application>
  <PresentationFormat>Widescreen</PresentationFormat>
  <Paragraphs>138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Improving Safer Care Transitions to Reduce Readmissions  Montgomery Count Palliative Care and End of Life Coalition Meeting</vt:lpstr>
      <vt:lpstr>The IPRO QIN-QIO</vt:lpstr>
      <vt:lpstr>Purpose of QIN-QIO care transition reports</vt:lpstr>
      <vt:lpstr>Care Transitions Reports available</vt:lpstr>
      <vt:lpstr>Community Report – Health Partners</vt:lpstr>
      <vt:lpstr>Community Data: all readmissions</vt:lpstr>
      <vt:lpstr>Community data: Post-acute care graph</vt:lpstr>
      <vt:lpstr>Community: Post-acute care by d/c Status</vt:lpstr>
      <vt:lpstr>Hospital-level data: post-acute care</vt:lpstr>
      <vt:lpstr>Community data: Co-morbid diagnoses</vt:lpstr>
      <vt:lpstr>Community Level: Co-morbid diagnoses</vt:lpstr>
      <vt:lpstr>Community -level data: lots more good stuff</vt:lpstr>
      <vt:lpstr>Why your data may look different</vt:lpstr>
      <vt:lpstr>How to Support  Safer Care Transitions</vt:lpstr>
      <vt:lpstr>Improve facility processes . . .</vt:lpstr>
      <vt:lpstr>Improve facility processes . . .</vt:lpstr>
      <vt:lpstr>Putting it all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Baker</dc:creator>
  <cp:lastModifiedBy>Jackie Ogg</cp:lastModifiedBy>
  <cp:revision>188</cp:revision>
  <dcterms:created xsi:type="dcterms:W3CDTF">2022-10-20T12:23:42Z</dcterms:created>
  <dcterms:modified xsi:type="dcterms:W3CDTF">2023-09-19T12:31:35Z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0x0101007579B5484DC4904890D6EC16C84E3545</vt:lpwstr>
  </property>
  <property fmtid="{D5CDD505-2E9C-101B-9397-08002B2CF9AE}" pid="3" name="Order">
    <vt:r8>121000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