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05" r:id="rId2"/>
    <p:sldId id="377" r:id="rId3"/>
    <p:sldId id="364" r:id="rId4"/>
    <p:sldId id="380" r:id="rId5"/>
    <p:sldId id="360" r:id="rId6"/>
    <p:sldId id="378" r:id="rId7"/>
    <p:sldId id="359" r:id="rId8"/>
    <p:sldId id="308" r:id="rId9"/>
    <p:sldId id="379" r:id="rId10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C02EAB-FA73-0AB8-72CA-661563339F45}" v="5" dt="2024-03-18T13:16:09.5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38" autoAdjust="0"/>
    <p:restoredTop sz="94643"/>
  </p:normalViewPr>
  <p:slideViewPr>
    <p:cSldViewPr snapToGrid="0">
      <p:cViewPr varScale="1">
        <p:scale>
          <a:sx n="105" d="100"/>
          <a:sy n="105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nationalcoalitionhpc.org/ncp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nationalcoalitionhpc.org/ncp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26B052-CD8D-4875-A51B-5AF8720EAD03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7A3C60B-75C8-4E9F-9793-C647FC5D80F2}">
      <dgm:prSet/>
      <dgm:spPr/>
      <dgm:t>
        <a:bodyPr/>
        <a:lstStyle/>
        <a:p>
          <a:r>
            <a:rPr lang="en-US" dirty="0"/>
            <a:t>The</a:t>
          </a:r>
          <a:r>
            <a:rPr lang="en-US" dirty="0">
              <a:hlinkClick xmlns:r="http://schemas.openxmlformats.org/officeDocument/2006/relationships" r:id="rId1"/>
            </a:rPr>
            <a:t> </a:t>
          </a:r>
          <a:r>
            <a:rPr lang="en-US" dirty="0"/>
            <a:t>National Consensus Project (NCP) Clinical Practice Guidelines for Quality Palliative Care identifies Spiritual, Religious, and Existential Aspects of Care as one of the 8 domains of care for those with serious illness or facing end of life.</a:t>
          </a:r>
        </a:p>
      </dgm:t>
    </dgm:pt>
    <dgm:pt modelId="{87EBFD12-E200-46FD-899E-081A1F9A750A}" type="parTrans" cxnId="{76DA7F6C-D659-43DF-BAA5-C411C3189DE2}">
      <dgm:prSet/>
      <dgm:spPr/>
      <dgm:t>
        <a:bodyPr/>
        <a:lstStyle/>
        <a:p>
          <a:endParaRPr lang="en-US"/>
        </a:p>
      </dgm:t>
    </dgm:pt>
    <dgm:pt modelId="{89CC5E62-2D5D-4671-88A0-3BC59FA97918}" type="sibTrans" cxnId="{76DA7F6C-D659-43DF-BAA5-C411C3189DE2}">
      <dgm:prSet/>
      <dgm:spPr/>
      <dgm:t>
        <a:bodyPr/>
        <a:lstStyle/>
        <a:p>
          <a:endParaRPr lang="en-US"/>
        </a:p>
      </dgm:t>
    </dgm:pt>
    <dgm:pt modelId="{2465DA14-BEB6-474E-80B2-91E8D721CCD5}">
      <dgm:prSet/>
      <dgm:spPr/>
      <dgm:t>
        <a:bodyPr/>
        <a:lstStyle/>
        <a:p>
          <a:r>
            <a:rPr lang="en-US" dirty="0"/>
            <a:t>The “gold standard” interdisciplinary palliative care team consists of doctors, nurses, social workers, chaplains and other disciplines who work together with a patient’s other doctors and community service providers to provide an extra layer of support.</a:t>
          </a:r>
        </a:p>
      </dgm:t>
    </dgm:pt>
    <dgm:pt modelId="{C2764FC1-4C9E-4FEC-BE20-C9917E37350D}" type="parTrans" cxnId="{F04FB7E3-E31C-4BBD-BB4F-C4557E871C2A}">
      <dgm:prSet/>
      <dgm:spPr/>
      <dgm:t>
        <a:bodyPr/>
        <a:lstStyle/>
        <a:p>
          <a:endParaRPr lang="en-US"/>
        </a:p>
      </dgm:t>
    </dgm:pt>
    <dgm:pt modelId="{20146EA3-65AE-4355-9B4B-8A8FB3A95828}" type="sibTrans" cxnId="{F04FB7E3-E31C-4BBD-BB4F-C4557E871C2A}">
      <dgm:prSet/>
      <dgm:spPr/>
      <dgm:t>
        <a:bodyPr/>
        <a:lstStyle/>
        <a:p>
          <a:endParaRPr lang="en-US"/>
        </a:p>
      </dgm:t>
    </dgm:pt>
    <dgm:pt modelId="{E2D74607-B89F-47C8-BD19-4038A58B17B7}">
      <dgm:prSet/>
      <dgm:spPr/>
      <dgm:t>
        <a:bodyPr/>
        <a:lstStyle/>
        <a:p>
          <a:r>
            <a:rPr lang="en-US" dirty="0"/>
            <a:t>Connecting to community can supplement Palliative Care spiritual support, including cultural competence.</a:t>
          </a:r>
        </a:p>
      </dgm:t>
    </dgm:pt>
    <dgm:pt modelId="{201921AD-C80F-4C11-AFD5-7C7FC391D523}" type="parTrans" cxnId="{EE3FFC07-BF25-4E4E-911B-38F1470B1533}">
      <dgm:prSet/>
      <dgm:spPr/>
      <dgm:t>
        <a:bodyPr/>
        <a:lstStyle/>
        <a:p>
          <a:endParaRPr lang="en-US"/>
        </a:p>
      </dgm:t>
    </dgm:pt>
    <dgm:pt modelId="{5F54C30F-E099-461B-B75F-7D841DE35DD2}" type="sibTrans" cxnId="{EE3FFC07-BF25-4E4E-911B-38F1470B1533}">
      <dgm:prSet/>
      <dgm:spPr/>
      <dgm:t>
        <a:bodyPr/>
        <a:lstStyle/>
        <a:p>
          <a:endParaRPr lang="en-US"/>
        </a:p>
      </dgm:t>
    </dgm:pt>
    <dgm:pt modelId="{726E3241-13A5-4353-AFF0-DAD11083A4BD}" type="pres">
      <dgm:prSet presAssocID="{AF26B052-CD8D-4875-A51B-5AF8720EAD03}" presName="linear" presStyleCnt="0">
        <dgm:presLayoutVars>
          <dgm:animLvl val="lvl"/>
          <dgm:resizeHandles val="exact"/>
        </dgm:presLayoutVars>
      </dgm:prSet>
      <dgm:spPr/>
    </dgm:pt>
    <dgm:pt modelId="{EFADA576-D3F9-4AAF-A0DC-C94CD306B8CB}" type="pres">
      <dgm:prSet presAssocID="{17A3C60B-75C8-4E9F-9793-C647FC5D80F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63B3A12-3644-46F4-8235-D68589442726}" type="pres">
      <dgm:prSet presAssocID="{89CC5E62-2D5D-4671-88A0-3BC59FA97918}" presName="spacer" presStyleCnt="0"/>
      <dgm:spPr/>
    </dgm:pt>
    <dgm:pt modelId="{6F0EB6A5-D031-41CA-A732-FBDDA39B46EC}" type="pres">
      <dgm:prSet presAssocID="{2465DA14-BEB6-474E-80B2-91E8D721CCD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3808730-29D3-458D-88AC-3E0270A5C23C}" type="pres">
      <dgm:prSet presAssocID="{20146EA3-65AE-4355-9B4B-8A8FB3A95828}" presName="spacer" presStyleCnt="0"/>
      <dgm:spPr/>
    </dgm:pt>
    <dgm:pt modelId="{1F537938-32CE-4A9F-B967-5F96353F9D07}" type="pres">
      <dgm:prSet presAssocID="{E2D74607-B89F-47C8-BD19-4038A58B17B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E3FFC07-BF25-4E4E-911B-38F1470B1533}" srcId="{AF26B052-CD8D-4875-A51B-5AF8720EAD03}" destId="{E2D74607-B89F-47C8-BD19-4038A58B17B7}" srcOrd="2" destOrd="0" parTransId="{201921AD-C80F-4C11-AFD5-7C7FC391D523}" sibTransId="{5F54C30F-E099-461B-B75F-7D841DE35DD2}"/>
    <dgm:cxn modelId="{56186716-5A24-4CBB-A4C9-258168584882}" type="presOf" srcId="{2465DA14-BEB6-474E-80B2-91E8D721CCD5}" destId="{6F0EB6A5-D031-41CA-A732-FBDDA39B46EC}" srcOrd="0" destOrd="0" presId="urn:microsoft.com/office/officeart/2005/8/layout/vList2"/>
    <dgm:cxn modelId="{B7503A66-611C-49FD-9594-3CF4803CC58C}" type="presOf" srcId="{17A3C60B-75C8-4E9F-9793-C647FC5D80F2}" destId="{EFADA576-D3F9-4AAF-A0DC-C94CD306B8CB}" srcOrd="0" destOrd="0" presId="urn:microsoft.com/office/officeart/2005/8/layout/vList2"/>
    <dgm:cxn modelId="{76DA7F6C-D659-43DF-BAA5-C411C3189DE2}" srcId="{AF26B052-CD8D-4875-A51B-5AF8720EAD03}" destId="{17A3C60B-75C8-4E9F-9793-C647FC5D80F2}" srcOrd="0" destOrd="0" parTransId="{87EBFD12-E200-46FD-899E-081A1F9A750A}" sibTransId="{89CC5E62-2D5D-4671-88A0-3BC59FA97918}"/>
    <dgm:cxn modelId="{935630C9-1C03-4B69-8043-2F4397670BA2}" type="presOf" srcId="{E2D74607-B89F-47C8-BD19-4038A58B17B7}" destId="{1F537938-32CE-4A9F-B967-5F96353F9D07}" srcOrd="0" destOrd="0" presId="urn:microsoft.com/office/officeart/2005/8/layout/vList2"/>
    <dgm:cxn modelId="{974CD0D4-E7C5-4C25-A8B0-576AC6BCA21A}" type="presOf" srcId="{AF26B052-CD8D-4875-A51B-5AF8720EAD03}" destId="{726E3241-13A5-4353-AFF0-DAD11083A4BD}" srcOrd="0" destOrd="0" presId="urn:microsoft.com/office/officeart/2005/8/layout/vList2"/>
    <dgm:cxn modelId="{F04FB7E3-E31C-4BBD-BB4F-C4557E871C2A}" srcId="{AF26B052-CD8D-4875-A51B-5AF8720EAD03}" destId="{2465DA14-BEB6-474E-80B2-91E8D721CCD5}" srcOrd="1" destOrd="0" parTransId="{C2764FC1-4C9E-4FEC-BE20-C9917E37350D}" sibTransId="{20146EA3-65AE-4355-9B4B-8A8FB3A95828}"/>
    <dgm:cxn modelId="{3D4D4D96-0535-4F0D-A91A-24B75D8C79B7}" type="presParOf" srcId="{726E3241-13A5-4353-AFF0-DAD11083A4BD}" destId="{EFADA576-D3F9-4AAF-A0DC-C94CD306B8CB}" srcOrd="0" destOrd="0" presId="urn:microsoft.com/office/officeart/2005/8/layout/vList2"/>
    <dgm:cxn modelId="{C17B79F8-145A-44E1-A06B-C36A70072A32}" type="presParOf" srcId="{726E3241-13A5-4353-AFF0-DAD11083A4BD}" destId="{563B3A12-3644-46F4-8235-D68589442726}" srcOrd="1" destOrd="0" presId="urn:microsoft.com/office/officeart/2005/8/layout/vList2"/>
    <dgm:cxn modelId="{6B9F16DC-E046-4408-9940-D3ABE480FCAA}" type="presParOf" srcId="{726E3241-13A5-4353-AFF0-DAD11083A4BD}" destId="{6F0EB6A5-D031-41CA-A732-FBDDA39B46EC}" srcOrd="2" destOrd="0" presId="urn:microsoft.com/office/officeart/2005/8/layout/vList2"/>
    <dgm:cxn modelId="{6F94E27F-392D-4357-BC46-9FFE35C954FC}" type="presParOf" srcId="{726E3241-13A5-4353-AFF0-DAD11083A4BD}" destId="{83808730-29D3-458D-88AC-3E0270A5C23C}" srcOrd="3" destOrd="0" presId="urn:microsoft.com/office/officeart/2005/8/layout/vList2"/>
    <dgm:cxn modelId="{7B499DAB-9F0F-4346-BC90-5E8BCE0A8C7B}" type="presParOf" srcId="{726E3241-13A5-4353-AFF0-DAD11083A4BD}" destId="{1F537938-32CE-4A9F-B967-5F96353F9D0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26B052-CD8D-4875-A51B-5AF8720EAD03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7A3C60B-75C8-4E9F-9793-C647FC5D80F2}">
      <dgm:prSet/>
      <dgm:spPr/>
      <dgm:t>
        <a:bodyPr/>
        <a:lstStyle/>
        <a:p>
          <a:r>
            <a:rPr lang="en-US" dirty="0"/>
            <a:t>For people of faith, advance care planning can be simultaneously a theological, medical, and legal process. </a:t>
          </a:r>
        </a:p>
      </dgm:t>
    </dgm:pt>
    <dgm:pt modelId="{87EBFD12-E200-46FD-899E-081A1F9A750A}" type="parTrans" cxnId="{76DA7F6C-D659-43DF-BAA5-C411C3189DE2}">
      <dgm:prSet/>
      <dgm:spPr/>
      <dgm:t>
        <a:bodyPr/>
        <a:lstStyle/>
        <a:p>
          <a:endParaRPr lang="en-US"/>
        </a:p>
      </dgm:t>
    </dgm:pt>
    <dgm:pt modelId="{89CC5E62-2D5D-4671-88A0-3BC59FA97918}" type="sibTrans" cxnId="{76DA7F6C-D659-43DF-BAA5-C411C3189DE2}">
      <dgm:prSet/>
      <dgm:spPr/>
      <dgm:t>
        <a:bodyPr/>
        <a:lstStyle/>
        <a:p>
          <a:endParaRPr lang="en-US"/>
        </a:p>
      </dgm:t>
    </dgm:pt>
    <dgm:pt modelId="{2465DA14-BEB6-474E-80B2-91E8D721CCD5}">
      <dgm:prSet/>
      <dgm:spPr/>
      <dgm:t>
        <a:bodyPr/>
        <a:lstStyle/>
        <a:p>
          <a:r>
            <a:rPr lang="en-US" dirty="0"/>
            <a:t>Some faith communities can clarify how end-of-life decisions</a:t>
          </a:r>
          <a:r>
            <a:rPr lang="en-US" b="1" dirty="0"/>
            <a:t> </a:t>
          </a:r>
          <a:r>
            <a:rPr lang="en-US" dirty="0"/>
            <a:t>align with spiritual beliefs and practices. </a:t>
          </a:r>
        </a:p>
      </dgm:t>
    </dgm:pt>
    <dgm:pt modelId="{C2764FC1-4C9E-4FEC-BE20-C9917E37350D}" type="parTrans" cxnId="{F04FB7E3-E31C-4BBD-BB4F-C4557E871C2A}">
      <dgm:prSet/>
      <dgm:spPr/>
      <dgm:t>
        <a:bodyPr/>
        <a:lstStyle/>
        <a:p>
          <a:endParaRPr lang="en-US"/>
        </a:p>
      </dgm:t>
    </dgm:pt>
    <dgm:pt modelId="{20146EA3-65AE-4355-9B4B-8A8FB3A95828}" type="sibTrans" cxnId="{F04FB7E3-E31C-4BBD-BB4F-C4557E871C2A}">
      <dgm:prSet/>
      <dgm:spPr/>
      <dgm:t>
        <a:bodyPr/>
        <a:lstStyle/>
        <a:p>
          <a:endParaRPr lang="en-US"/>
        </a:p>
      </dgm:t>
    </dgm:pt>
    <dgm:pt modelId="{E2D74607-B89F-47C8-BD19-4038A58B17B7}">
      <dgm:prSet/>
      <dgm:spPr/>
      <dgm:t>
        <a:bodyPr/>
        <a:lstStyle/>
        <a:p>
          <a:r>
            <a:rPr lang="en-US" dirty="0"/>
            <a:t>Many (non-medical) social and community supports are programs based out of local faith communities (i.e. Meals on Wheels, Rebuilding Together). </a:t>
          </a:r>
        </a:p>
      </dgm:t>
    </dgm:pt>
    <dgm:pt modelId="{201921AD-C80F-4C11-AFD5-7C7FC391D523}" type="parTrans" cxnId="{EE3FFC07-BF25-4E4E-911B-38F1470B1533}">
      <dgm:prSet/>
      <dgm:spPr/>
      <dgm:t>
        <a:bodyPr/>
        <a:lstStyle/>
        <a:p>
          <a:endParaRPr lang="en-US"/>
        </a:p>
      </dgm:t>
    </dgm:pt>
    <dgm:pt modelId="{5F54C30F-E099-461B-B75F-7D841DE35DD2}" type="sibTrans" cxnId="{EE3FFC07-BF25-4E4E-911B-38F1470B1533}">
      <dgm:prSet/>
      <dgm:spPr/>
      <dgm:t>
        <a:bodyPr/>
        <a:lstStyle/>
        <a:p>
          <a:endParaRPr lang="en-US"/>
        </a:p>
      </dgm:t>
    </dgm:pt>
    <dgm:pt modelId="{726E3241-13A5-4353-AFF0-DAD11083A4BD}" type="pres">
      <dgm:prSet presAssocID="{AF26B052-CD8D-4875-A51B-5AF8720EAD03}" presName="linear" presStyleCnt="0">
        <dgm:presLayoutVars>
          <dgm:animLvl val="lvl"/>
          <dgm:resizeHandles val="exact"/>
        </dgm:presLayoutVars>
      </dgm:prSet>
      <dgm:spPr/>
    </dgm:pt>
    <dgm:pt modelId="{EFADA576-D3F9-4AAF-A0DC-C94CD306B8CB}" type="pres">
      <dgm:prSet presAssocID="{17A3C60B-75C8-4E9F-9793-C647FC5D80F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63B3A12-3644-46F4-8235-D68589442726}" type="pres">
      <dgm:prSet presAssocID="{89CC5E62-2D5D-4671-88A0-3BC59FA97918}" presName="spacer" presStyleCnt="0"/>
      <dgm:spPr/>
    </dgm:pt>
    <dgm:pt modelId="{6F0EB6A5-D031-41CA-A732-FBDDA39B46EC}" type="pres">
      <dgm:prSet presAssocID="{2465DA14-BEB6-474E-80B2-91E8D721CCD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3808730-29D3-458D-88AC-3E0270A5C23C}" type="pres">
      <dgm:prSet presAssocID="{20146EA3-65AE-4355-9B4B-8A8FB3A95828}" presName="spacer" presStyleCnt="0"/>
      <dgm:spPr/>
    </dgm:pt>
    <dgm:pt modelId="{1F537938-32CE-4A9F-B967-5F96353F9D07}" type="pres">
      <dgm:prSet presAssocID="{E2D74607-B89F-47C8-BD19-4038A58B17B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E3FFC07-BF25-4E4E-911B-38F1470B1533}" srcId="{AF26B052-CD8D-4875-A51B-5AF8720EAD03}" destId="{E2D74607-B89F-47C8-BD19-4038A58B17B7}" srcOrd="2" destOrd="0" parTransId="{201921AD-C80F-4C11-AFD5-7C7FC391D523}" sibTransId="{5F54C30F-E099-461B-B75F-7D841DE35DD2}"/>
    <dgm:cxn modelId="{56186716-5A24-4CBB-A4C9-258168584882}" type="presOf" srcId="{2465DA14-BEB6-474E-80B2-91E8D721CCD5}" destId="{6F0EB6A5-D031-41CA-A732-FBDDA39B46EC}" srcOrd="0" destOrd="0" presId="urn:microsoft.com/office/officeart/2005/8/layout/vList2"/>
    <dgm:cxn modelId="{B7503A66-611C-49FD-9594-3CF4803CC58C}" type="presOf" srcId="{17A3C60B-75C8-4E9F-9793-C647FC5D80F2}" destId="{EFADA576-D3F9-4AAF-A0DC-C94CD306B8CB}" srcOrd="0" destOrd="0" presId="urn:microsoft.com/office/officeart/2005/8/layout/vList2"/>
    <dgm:cxn modelId="{76DA7F6C-D659-43DF-BAA5-C411C3189DE2}" srcId="{AF26B052-CD8D-4875-A51B-5AF8720EAD03}" destId="{17A3C60B-75C8-4E9F-9793-C647FC5D80F2}" srcOrd="0" destOrd="0" parTransId="{87EBFD12-E200-46FD-899E-081A1F9A750A}" sibTransId="{89CC5E62-2D5D-4671-88A0-3BC59FA97918}"/>
    <dgm:cxn modelId="{935630C9-1C03-4B69-8043-2F4397670BA2}" type="presOf" srcId="{E2D74607-B89F-47C8-BD19-4038A58B17B7}" destId="{1F537938-32CE-4A9F-B967-5F96353F9D07}" srcOrd="0" destOrd="0" presId="urn:microsoft.com/office/officeart/2005/8/layout/vList2"/>
    <dgm:cxn modelId="{974CD0D4-E7C5-4C25-A8B0-576AC6BCA21A}" type="presOf" srcId="{AF26B052-CD8D-4875-A51B-5AF8720EAD03}" destId="{726E3241-13A5-4353-AFF0-DAD11083A4BD}" srcOrd="0" destOrd="0" presId="urn:microsoft.com/office/officeart/2005/8/layout/vList2"/>
    <dgm:cxn modelId="{F04FB7E3-E31C-4BBD-BB4F-C4557E871C2A}" srcId="{AF26B052-CD8D-4875-A51B-5AF8720EAD03}" destId="{2465DA14-BEB6-474E-80B2-91E8D721CCD5}" srcOrd="1" destOrd="0" parTransId="{C2764FC1-4C9E-4FEC-BE20-C9917E37350D}" sibTransId="{20146EA3-65AE-4355-9B4B-8A8FB3A95828}"/>
    <dgm:cxn modelId="{3D4D4D96-0535-4F0D-A91A-24B75D8C79B7}" type="presParOf" srcId="{726E3241-13A5-4353-AFF0-DAD11083A4BD}" destId="{EFADA576-D3F9-4AAF-A0DC-C94CD306B8CB}" srcOrd="0" destOrd="0" presId="urn:microsoft.com/office/officeart/2005/8/layout/vList2"/>
    <dgm:cxn modelId="{C17B79F8-145A-44E1-A06B-C36A70072A32}" type="presParOf" srcId="{726E3241-13A5-4353-AFF0-DAD11083A4BD}" destId="{563B3A12-3644-46F4-8235-D68589442726}" srcOrd="1" destOrd="0" presId="urn:microsoft.com/office/officeart/2005/8/layout/vList2"/>
    <dgm:cxn modelId="{6B9F16DC-E046-4408-9940-D3ABE480FCAA}" type="presParOf" srcId="{726E3241-13A5-4353-AFF0-DAD11083A4BD}" destId="{6F0EB6A5-D031-41CA-A732-FBDDA39B46EC}" srcOrd="2" destOrd="0" presId="urn:microsoft.com/office/officeart/2005/8/layout/vList2"/>
    <dgm:cxn modelId="{6F94E27F-392D-4357-BC46-9FFE35C954FC}" type="presParOf" srcId="{726E3241-13A5-4353-AFF0-DAD11083A4BD}" destId="{83808730-29D3-458D-88AC-3E0270A5C23C}" srcOrd="3" destOrd="0" presId="urn:microsoft.com/office/officeart/2005/8/layout/vList2"/>
    <dgm:cxn modelId="{7B499DAB-9F0F-4346-BC90-5E8BCE0A8C7B}" type="presParOf" srcId="{726E3241-13A5-4353-AFF0-DAD11083A4BD}" destId="{1F537938-32CE-4A9F-B967-5F96353F9D0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7464E6-D87C-454F-A5F7-A795FC6E6B6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F6E6CD-B6BE-4D5D-BA7F-84DE09050DD7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dirty="0"/>
            <a:t>Advance care planning is relevant and important to faith groups</a:t>
          </a:r>
        </a:p>
      </dgm:t>
    </dgm:pt>
    <dgm:pt modelId="{3A2864FA-47C9-40D8-BC59-30B65480DA6B}" type="parTrans" cxnId="{A5C5021D-B265-433D-9AB3-6F5AE3791145}">
      <dgm:prSet/>
      <dgm:spPr/>
      <dgm:t>
        <a:bodyPr/>
        <a:lstStyle/>
        <a:p>
          <a:endParaRPr lang="en-US"/>
        </a:p>
      </dgm:t>
    </dgm:pt>
    <dgm:pt modelId="{A633DA48-F9CD-41F8-B892-D154D741C1D6}" type="sibTrans" cxnId="{A5C5021D-B265-433D-9AB3-6F5AE3791145}">
      <dgm:prSet/>
      <dgm:spPr/>
      <dgm:t>
        <a:bodyPr/>
        <a:lstStyle/>
        <a:p>
          <a:endParaRPr lang="en-US"/>
        </a:p>
      </dgm:t>
    </dgm:pt>
    <dgm:pt modelId="{F0F4E99B-60BA-4FF4-92CE-3DADED89EA31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dirty="0"/>
            <a:t>Faith leaders serve as trusted and credible messengers</a:t>
          </a:r>
        </a:p>
      </dgm:t>
    </dgm:pt>
    <dgm:pt modelId="{80DC206D-37ED-4F30-8FBF-D1F5D2A88F60}" type="parTrans" cxnId="{FB603D50-88D9-4177-980B-7CE6580F8908}">
      <dgm:prSet/>
      <dgm:spPr/>
      <dgm:t>
        <a:bodyPr/>
        <a:lstStyle/>
        <a:p>
          <a:endParaRPr lang="en-US"/>
        </a:p>
      </dgm:t>
    </dgm:pt>
    <dgm:pt modelId="{D22F52F1-76AF-4E87-AECA-C7FDA9C2E275}" type="sibTrans" cxnId="{FB603D50-88D9-4177-980B-7CE6580F8908}">
      <dgm:prSet/>
      <dgm:spPr/>
      <dgm:t>
        <a:bodyPr/>
        <a:lstStyle/>
        <a:p>
          <a:endParaRPr lang="en-US"/>
        </a:p>
      </dgm:t>
    </dgm:pt>
    <dgm:pt modelId="{AA128B17-02AE-4DAC-B7DE-BAE4F3F3FE43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dirty="0"/>
            <a:t>Faith groups are receptive to electronic advance directives</a:t>
          </a:r>
        </a:p>
      </dgm:t>
    </dgm:pt>
    <dgm:pt modelId="{AF68712D-03C0-45C9-B06A-9DA850D5B83F}" type="parTrans" cxnId="{C5270019-C777-4286-8C2A-2A8FC1EF6621}">
      <dgm:prSet/>
      <dgm:spPr/>
      <dgm:t>
        <a:bodyPr/>
        <a:lstStyle/>
        <a:p>
          <a:endParaRPr lang="en-US"/>
        </a:p>
      </dgm:t>
    </dgm:pt>
    <dgm:pt modelId="{3359B340-9446-40C0-96D3-347D7B6F3543}" type="sibTrans" cxnId="{C5270019-C777-4286-8C2A-2A8FC1EF6621}">
      <dgm:prSet/>
      <dgm:spPr/>
      <dgm:t>
        <a:bodyPr/>
        <a:lstStyle/>
        <a:p>
          <a:endParaRPr lang="en-US"/>
        </a:p>
      </dgm:t>
    </dgm:pt>
    <dgm:pt modelId="{AB0B4398-48F8-0E41-A05C-E380B2663C10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dirty="0"/>
            <a:t>Advance care planning involves spiritual, medical, and legal considerations</a:t>
          </a:r>
        </a:p>
      </dgm:t>
    </dgm:pt>
    <dgm:pt modelId="{A95DC66E-AA93-ED4E-8D80-91F78051ABD0}" type="parTrans" cxnId="{91234FA7-9AE9-EA4D-B4B8-B6307A95F862}">
      <dgm:prSet/>
      <dgm:spPr/>
      <dgm:t>
        <a:bodyPr/>
        <a:lstStyle/>
        <a:p>
          <a:endParaRPr lang="en-US"/>
        </a:p>
      </dgm:t>
    </dgm:pt>
    <dgm:pt modelId="{1EFECFC4-7E0D-5443-B2A3-3AB5BFB887BA}" type="sibTrans" cxnId="{91234FA7-9AE9-EA4D-B4B8-B6307A95F862}">
      <dgm:prSet/>
      <dgm:spPr/>
      <dgm:t>
        <a:bodyPr/>
        <a:lstStyle/>
        <a:p>
          <a:endParaRPr lang="en-US"/>
        </a:p>
      </dgm:t>
    </dgm:pt>
    <dgm:pt modelId="{FF39CD85-9DEF-1345-B061-824E512F7DF3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dirty="0"/>
            <a:t>Advance care planning is a process, not a checklist item</a:t>
          </a:r>
        </a:p>
      </dgm:t>
    </dgm:pt>
    <dgm:pt modelId="{209C3A34-2F50-0048-A41D-20B733FEF3C1}" type="parTrans" cxnId="{DFD9C89E-95F1-0E4B-8B67-FB24DA80149E}">
      <dgm:prSet/>
      <dgm:spPr/>
      <dgm:t>
        <a:bodyPr/>
        <a:lstStyle/>
        <a:p>
          <a:endParaRPr lang="en-US"/>
        </a:p>
      </dgm:t>
    </dgm:pt>
    <dgm:pt modelId="{C02B0F19-6E02-2940-B932-8D7C39CB51FA}" type="sibTrans" cxnId="{DFD9C89E-95F1-0E4B-8B67-FB24DA80149E}">
      <dgm:prSet/>
      <dgm:spPr/>
      <dgm:t>
        <a:bodyPr/>
        <a:lstStyle/>
        <a:p>
          <a:endParaRPr lang="en-US"/>
        </a:p>
      </dgm:t>
    </dgm:pt>
    <dgm:pt modelId="{3AEDD781-C1A4-4341-B9F6-7E6165F13FFA}" type="pres">
      <dgm:prSet presAssocID="{4E7464E6-D87C-454F-A5F7-A795FC6E6B6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99CF5AD-DCE2-4FDC-85B4-F7B5C7731488}" type="pres">
      <dgm:prSet presAssocID="{94F6E6CD-B6BE-4D5D-BA7F-84DE09050DD7}" presName="hierRoot1" presStyleCnt="0"/>
      <dgm:spPr/>
    </dgm:pt>
    <dgm:pt modelId="{B2F7FEB7-7625-4340-BC74-0955CC46E0A5}" type="pres">
      <dgm:prSet presAssocID="{94F6E6CD-B6BE-4D5D-BA7F-84DE09050DD7}" presName="composite" presStyleCnt="0"/>
      <dgm:spPr/>
    </dgm:pt>
    <dgm:pt modelId="{086D5A27-A550-46AD-994C-633BC4F473B8}" type="pres">
      <dgm:prSet presAssocID="{94F6E6CD-B6BE-4D5D-BA7F-84DE09050DD7}" presName="background" presStyleLbl="node0" presStyleIdx="0" presStyleCnt="5"/>
      <dgm:spPr/>
    </dgm:pt>
    <dgm:pt modelId="{1885EDB8-A4A4-4E29-9CA4-EDD6891DF0CE}" type="pres">
      <dgm:prSet presAssocID="{94F6E6CD-B6BE-4D5D-BA7F-84DE09050DD7}" presName="text" presStyleLbl="fgAcc0" presStyleIdx="0" presStyleCnt="5" custLinFactX="15395" custLinFactNeighborX="100000" custLinFactNeighborY="-75881">
        <dgm:presLayoutVars>
          <dgm:chPref val="3"/>
        </dgm:presLayoutVars>
      </dgm:prSet>
      <dgm:spPr/>
    </dgm:pt>
    <dgm:pt modelId="{6ACE09EE-B6FF-4188-A46E-BF523293111F}" type="pres">
      <dgm:prSet presAssocID="{94F6E6CD-B6BE-4D5D-BA7F-84DE09050DD7}" presName="hierChild2" presStyleCnt="0"/>
      <dgm:spPr/>
    </dgm:pt>
    <dgm:pt modelId="{2514113C-DE47-43E0-ACAB-F3296EC3E6E1}" type="pres">
      <dgm:prSet presAssocID="{F0F4E99B-60BA-4FF4-92CE-3DADED89EA31}" presName="hierRoot1" presStyleCnt="0"/>
      <dgm:spPr/>
    </dgm:pt>
    <dgm:pt modelId="{327AED04-4E41-45C5-B39E-7CFDA7102554}" type="pres">
      <dgm:prSet presAssocID="{F0F4E99B-60BA-4FF4-92CE-3DADED89EA31}" presName="composite" presStyleCnt="0"/>
      <dgm:spPr/>
    </dgm:pt>
    <dgm:pt modelId="{D8E7749C-FFDA-42F8-9A0E-0190BF619D84}" type="pres">
      <dgm:prSet presAssocID="{F0F4E99B-60BA-4FF4-92CE-3DADED89EA31}" presName="background" presStyleLbl="node0" presStyleIdx="1" presStyleCnt="5"/>
      <dgm:spPr/>
    </dgm:pt>
    <dgm:pt modelId="{8A9578A3-8AFE-4BC5-944B-B2DFE7EA16A6}" type="pres">
      <dgm:prSet presAssocID="{F0F4E99B-60BA-4FF4-92CE-3DADED89EA31}" presName="text" presStyleLbl="fgAcc0" presStyleIdx="1" presStyleCnt="5" custLinFactX="15395" custLinFactNeighborX="100000" custLinFactNeighborY="-75881">
        <dgm:presLayoutVars>
          <dgm:chPref val="3"/>
        </dgm:presLayoutVars>
      </dgm:prSet>
      <dgm:spPr/>
    </dgm:pt>
    <dgm:pt modelId="{7D25CCBB-B436-44E5-AA46-F6C76CF54E29}" type="pres">
      <dgm:prSet presAssocID="{F0F4E99B-60BA-4FF4-92CE-3DADED89EA31}" presName="hierChild2" presStyleCnt="0"/>
      <dgm:spPr/>
    </dgm:pt>
    <dgm:pt modelId="{42820F89-13AD-4360-863F-42DEEF2019DB}" type="pres">
      <dgm:prSet presAssocID="{AA128B17-02AE-4DAC-B7DE-BAE4F3F3FE43}" presName="hierRoot1" presStyleCnt="0"/>
      <dgm:spPr/>
    </dgm:pt>
    <dgm:pt modelId="{205FF8E9-D1DA-4DC5-81CB-6A873984051E}" type="pres">
      <dgm:prSet presAssocID="{AA128B17-02AE-4DAC-B7DE-BAE4F3F3FE43}" presName="composite" presStyleCnt="0"/>
      <dgm:spPr/>
    </dgm:pt>
    <dgm:pt modelId="{5E139A5F-2322-40C5-85F6-169EE6774ABA}" type="pres">
      <dgm:prSet presAssocID="{AA128B17-02AE-4DAC-B7DE-BAE4F3F3FE43}" presName="background" presStyleLbl="node0" presStyleIdx="2" presStyleCnt="5"/>
      <dgm:spPr/>
    </dgm:pt>
    <dgm:pt modelId="{A22832E4-F126-4298-9685-AB0E694F3F5C}" type="pres">
      <dgm:prSet presAssocID="{AA128B17-02AE-4DAC-B7DE-BAE4F3F3FE43}" presName="text" presStyleLbl="fgAcc0" presStyleIdx="2" presStyleCnt="5" custLinFactX="15395" custLinFactNeighborX="100000" custLinFactNeighborY="-75881">
        <dgm:presLayoutVars>
          <dgm:chPref val="3"/>
        </dgm:presLayoutVars>
      </dgm:prSet>
      <dgm:spPr/>
    </dgm:pt>
    <dgm:pt modelId="{6774FCD5-913B-491E-A552-5840E6CEFFFB}" type="pres">
      <dgm:prSet presAssocID="{AA128B17-02AE-4DAC-B7DE-BAE4F3F3FE43}" presName="hierChild2" presStyleCnt="0"/>
      <dgm:spPr/>
    </dgm:pt>
    <dgm:pt modelId="{5ACD1BC6-1E6E-384D-8193-DC06425B3517}" type="pres">
      <dgm:prSet presAssocID="{AB0B4398-48F8-0E41-A05C-E380B2663C10}" presName="hierRoot1" presStyleCnt="0"/>
      <dgm:spPr/>
    </dgm:pt>
    <dgm:pt modelId="{4849FAFD-A6A9-BA4D-81D7-05CC7C2F7CB8}" type="pres">
      <dgm:prSet presAssocID="{AB0B4398-48F8-0E41-A05C-E380B2663C10}" presName="composite" presStyleCnt="0"/>
      <dgm:spPr/>
    </dgm:pt>
    <dgm:pt modelId="{22EFA22B-E6AD-C14F-857C-56FBF76D8C61}" type="pres">
      <dgm:prSet presAssocID="{AB0B4398-48F8-0E41-A05C-E380B2663C10}" presName="background" presStyleLbl="node0" presStyleIdx="3" presStyleCnt="5"/>
      <dgm:spPr/>
    </dgm:pt>
    <dgm:pt modelId="{DEBBFA49-5B75-5F40-80A5-7BB7ABE8EDF5}" type="pres">
      <dgm:prSet presAssocID="{AB0B4398-48F8-0E41-A05C-E380B2663C10}" presName="text" presStyleLbl="fgAcc0" presStyleIdx="3" presStyleCnt="5" custLinFactX="-100000" custLinFactNeighborX="-108456" custLinFactNeighborY="74411">
        <dgm:presLayoutVars>
          <dgm:chPref val="3"/>
        </dgm:presLayoutVars>
      </dgm:prSet>
      <dgm:spPr/>
    </dgm:pt>
    <dgm:pt modelId="{2529279A-1142-FD48-AE6E-70EB40A5A846}" type="pres">
      <dgm:prSet presAssocID="{AB0B4398-48F8-0E41-A05C-E380B2663C10}" presName="hierChild2" presStyleCnt="0"/>
      <dgm:spPr/>
    </dgm:pt>
    <dgm:pt modelId="{C5A1B61D-D60B-9E42-A04C-0ABCC042DAA2}" type="pres">
      <dgm:prSet presAssocID="{FF39CD85-9DEF-1345-B061-824E512F7DF3}" presName="hierRoot1" presStyleCnt="0"/>
      <dgm:spPr/>
    </dgm:pt>
    <dgm:pt modelId="{C22DE05C-DBEE-9943-B836-E75EC3BC48BA}" type="pres">
      <dgm:prSet presAssocID="{FF39CD85-9DEF-1345-B061-824E512F7DF3}" presName="composite" presStyleCnt="0"/>
      <dgm:spPr/>
    </dgm:pt>
    <dgm:pt modelId="{BC5A197F-38A5-6041-903D-CC3107ADE22A}" type="pres">
      <dgm:prSet presAssocID="{FF39CD85-9DEF-1345-B061-824E512F7DF3}" presName="background" presStyleLbl="node0" presStyleIdx="4" presStyleCnt="5"/>
      <dgm:spPr/>
    </dgm:pt>
    <dgm:pt modelId="{AF9FE624-AF2D-4341-B480-A0BDBAA287C9}" type="pres">
      <dgm:prSet presAssocID="{FF39CD85-9DEF-1345-B061-824E512F7DF3}" presName="text" presStyleLbl="fgAcc0" presStyleIdx="4" presStyleCnt="5" custLinFactX="-78995" custLinFactNeighborX="-100000" custLinFactNeighborY="74411">
        <dgm:presLayoutVars>
          <dgm:chPref val="3"/>
        </dgm:presLayoutVars>
      </dgm:prSet>
      <dgm:spPr/>
    </dgm:pt>
    <dgm:pt modelId="{A7667097-7D6E-7B43-95BA-2E3F9BBA34A0}" type="pres">
      <dgm:prSet presAssocID="{FF39CD85-9DEF-1345-B061-824E512F7DF3}" presName="hierChild2" presStyleCnt="0"/>
      <dgm:spPr/>
    </dgm:pt>
  </dgm:ptLst>
  <dgm:cxnLst>
    <dgm:cxn modelId="{F0EE4818-3A44-4985-8703-ED138298D73C}" type="presOf" srcId="{F0F4E99B-60BA-4FF4-92CE-3DADED89EA31}" destId="{8A9578A3-8AFE-4BC5-944B-B2DFE7EA16A6}" srcOrd="0" destOrd="0" presId="urn:microsoft.com/office/officeart/2005/8/layout/hierarchy1"/>
    <dgm:cxn modelId="{C5270019-C777-4286-8C2A-2A8FC1EF6621}" srcId="{4E7464E6-D87C-454F-A5F7-A795FC6E6B62}" destId="{AA128B17-02AE-4DAC-B7DE-BAE4F3F3FE43}" srcOrd="2" destOrd="0" parTransId="{AF68712D-03C0-45C9-B06A-9DA850D5B83F}" sibTransId="{3359B340-9446-40C0-96D3-347D7B6F3543}"/>
    <dgm:cxn modelId="{A5C5021D-B265-433D-9AB3-6F5AE3791145}" srcId="{4E7464E6-D87C-454F-A5F7-A795FC6E6B62}" destId="{94F6E6CD-B6BE-4D5D-BA7F-84DE09050DD7}" srcOrd="0" destOrd="0" parTransId="{3A2864FA-47C9-40D8-BC59-30B65480DA6B}" sibTransId="{A633DA48-F9CD-41F8-B892-D154D741C1D6}"/>
    <dgm:cxn modelId="{FB603D50-88D9-4177-980B-7CE6580F8908}" srcId="{4E7464E6-D87C-454F-A5F7-A795FC6E6B62}" destId="{F0F4E99B-60BA-4FF4-92CE-3DADED89EA31}" srcOrd="1" destOrd="0" parTransId="{80DC206D-37ED-4F30-8FBF-D1F5D2A88F60}" sibTransId="{D22F52F1-76AF-4E87-AECA-C7FDA9C2E275}"/>
    <dgm:cxn modelId="{2FC5F269-E5EF-7E43-A696-042FED0CD45C}" type="presOf" srcId="{FF39CD85-9DEF-1345-B061-824E512F7DF3}" destId="{AF9FE624-AF2D-4341-B480-A0BDBAA287C9}" srcOrd="0" destOrd="0" presId="urn:microsoft.com/office/officeart/2005/8/layout/hierarchy1"/>
    <dgm:cxn modelId="{CDB93673-08F2-46C7-9AE4-BBC8216EE9D9}" type="presOf" srcId="{AA128B17-02AE-4DAC-B7DE-BAE4F3F3FE43}" destId="{A22832E4-F126-4298-9685-AB0E694F3F5C}" srcOrd="0" destOrd="0" presId="urn:microsoft.com/office/officeart/2005/8/layout/hierarchy1"/>
    <dgm:cxn modelId="{92FF408D-684B-4E9D-9713-FFDF9FE0206A}" type="presOf" srcId="{4E7464E6-D87C-454F-A5F7-A795FC6E6B62}" destId="{3AEDD781-C1A4-4341-B9F6-7E6165F13FFA}" srcOrd="0" destOrd="0" presId="urn:microsoft.com/office/officeart/2005/8/layout/hierarchy1"/>
    <dgm:cxn modelId="{DFD9C89E-95F1-0E4B-8B67-FB24DA80149E}" srcId="{4E7464E6-D87C-454F-A5F7-A795FC6E6B62}" destId="{FF39CD85-9DEF-1345-B061-824E512F7DF3}" srcOrd="4" destOrd="0" parTransId="{209C3A34-2F50-0048-A41D-20B733FEF3C1}" sibTransId="{C02B0F19-6E02-2940-B932-8D7C39CB51FA}"/>
    <dgm:cxn modelId="{91234FA7-9AE9-EA4D-B4B8-B6307A95F862}" srcId="{4E7464E6-D87C-454F-A5F7-A795FC6E6B62}" destId="{AB0B4398-48F8-0E41-A05C-E380B2663C10}" srcOrd="3" destOrd="0" parTransId="{A95DC66E-AA93-ED4E-8D80-91F78051ABD0}" sibTransId="{1EFECFC4-7E0D-5443-B2A3-3AB5BFB887BA}"/>
    <dgm:cxn modelId="{B06630AC-5C7F-BC47-9B91-B00ED77F87D6}" type="presOf" srcId="{AB0B4398-48F8-0E41-A05C-E380B2663C10}" destId="{DEBBFA49-5B75-5F40-80A5-7BB7ABE8EDF5}" srcOrd="0" destOrd="0" presId="urn:microsoft.com/office/officeart/2005/8/layout/hierarchy1"/>
    <dgm:cxn modelId="{EC24EBB9-91B6-4224-9895-98FF336EB910}" type="presOf" srcId="{94F6E6CD-B6BE-4D5D-BA7F-84DE09050DD7}" destId="{1885EDB8-A4A4-4E29-9CA4-EDD6891DF0CE}" srcOrd="0" destOrd="0" presId="urn:microsoft.com/office/officeart/2005/8/layout/hierarchy1"/>
    <dgm:cxn modelId="{DE04BA3C-5D90-4183-8E2F-1C2EC3CC0232}" type="presParOf" srcId="{3AEDD781-C1A4-4341-B9F6-7E6165F13FFA}" destId="{799CF5AD-DCE2-4FDC-85B4-F7B5C7731488}" srcOrd="0" destOrd="0" presId="urn:microsoft.com/office/officeart/2005/8/layout/hierarchy1"/>
    <dgm:cxn modelId="{EF450D54-BD44-4D62-B0AC-F6D634E256CE}" type="presParOf" srcId="{799CF5AD-DCE2-4FDC-85B4-F7B5C7731488}" destId="{B2F7FEB7-7625-4340-BC74-0955CC46E0A5}" srcOrd="0" destOrd="0" presId="urn:microsoft.com/office/officeart/2005/8/layout/hierarchy1"/>
    <dgm:cxn modelId="{83433A42-9204-48FA-AFFC-3E22F064F6FC}" type="presParOf" srcId="{B2F7FEB7-7625-4340-BC74-0955CC46E0A5}" destId="{086D5A27-A550-46AD-994C-633BC4F473B8}" srcOrd="0" destOrd="0" presId="urn:microsoft.com/office/officeart/2005/8/layout/hierarchy1"/>
    <dgm:cxn modelId="{ECF58842-B61F-4A78-BA92-99702ABFEF94}" type="presParOf" srcId="{B2F7FEB7-7625-4340-BC74-0955CC46E0A5}" destId="{1885EDB8-A4A4-4E29-9CA4-EDD6891DF0CE}" srcOrd="1" destOrd="0" presId="urn:microsoft.com/office/officeart/2005/8/layout/hierarchy1"/>
    <dgm:cxn modelId="{9099680D-B66F-4A28-9BD9-D0671A1277B4}" type="presParOf" srcId="{799CF5AD-DCE2-4FDC-85B4-F7B5C7731488}" destId="{6ACE09EE-B6FF-4188-A46E-BF523293111F}" srcOrd="1" destOrd="0" presId="urn:microsoft.com/office/officeart/2005/8/layout/hierarchy1"/>
    <dgm:cxn modelId="{D5FB4EE1-A3A8-4E83-967E-68CAA68339FB}" type="presParOf" srcId="{3AEDD781-C1A4-4341-B9F6-7E6165F13FFA}" destId="{2514113C-DE47-43E0-ACAB-F3296EC3E6E1}" srcOrd="1" destOrd="0" presId="urn:microsoft.com/office/officeart/2005/8/layout/hierarchy1"/>
    <dgm:cxn modelId="{FF3968E6-DB2E-4CBA-8D51-75B8B2556EB9}" type="presParOf" srcId="{2514113C-DE47-43E0-ACAB-F3296EC3E6E1}" destId="{327AED04-4E41-45C5-B39E-7CFDA7102554}" srcOrd="0" destOrd="0" presId="urn:microsoft.com/office/officeart/2005/8/layout/hierarchy1"/>
    <dgm:cxn modelId="{6F2F04EA-6FF6-46A9-9A79-524423C80D4B}" type="presParOf" srcId="{327AED04-4E41-45C5-B39E-7CFDA7102554}" destId="{D8E7749C-FFDA-42F8-9A0E-0190BF619D84}" srcOrd="0" destOrd="0" presId="urn:microsoft.com/office/officeart/2005/8/layout/hierarchy1"/>
    <dgm:cxn modelId="{39F0F666-77AC-4695-9BBA-FA6B71C6E707}" type="presParOf" srcId="{327AED04-4E41-45C5-B39E-7CFDA7102554}" destId="{8A9578A3-8AFE-4BC5-944B-B2DFE7EA16A6}" srcOrd="1" destOrd="0" presId="urn:microsoft.com/office/officeart/2005/8/layout/hierarchy1"/>
    <dgm:cxn modelId="{A8F56E2F-3BB7-4CBB-85EF-39B09CA3C598}" type="presParOf" srcId="{2514113C-DE47-43E0-ACAB-F3296EC3E6E1}" destId="{7D25CCBB-B436-44E5-AA46-F6C76CF54E29}" srcOrd="1" destOrd="0" presId="urn:microsoft.com/office/officeart/2005/8/layout/hierarchy1"/>
    <dgm:cxn modelId="{1894DAA1-4B2C-41C7-AB01-D94AE705F93B}" type="presParOf" srcId="{3AEDD781-C1A4-4341-B9F6-7E6165F13FFA}" destId="{42820F89-13AD-4360-863F-42DEEF2019DB}" srcOrd="2" destOrd="0" presId="urn:microsoft.com/office/officeart/2005/8/layout/hierarchy1"/>
    <dgm:cxn modelId="{0DFACD36-5DAE-4274-B7FB-188AEFB7C5B1}" type="presParOf" srcId="{42820F89-13AD-4360-863F-42DEEF2019DB}" destId="{205FF8E9-D1DA-4DC5-81CB-6A873984051E}" srcOrd="0" destOrd="0" presId="urn:microsoft.com/office/officeart/2005/8/layout/hierarchy1"/>
    <dgm:cxn modelId="{2014E4D4-8663-41F2-9B3E-F0780F145327}" type="presParOf" srcId="{205FF8E9-D1DA-4DC5-81CB-6A873984051E}" destId="{5E139A5F-2322-40C5-85F6-169EE6774ABA}" srcOrd="0" destOrd="0" presId="urn:microsoft.com/office/officeart/2005/8/layout/hierarchy1"/>
    <dgm:cxn modelId="{18506A01-E274-4615-9BD9-11B5A2AFC808}" type="presParOf" srcId="{205FF8E9-D1DA-4DC5-81CB-6A873984051E}" destId="{A22832E4-F126-4298-9685-AB0E694F3F5C}" srcOrd="1" destOrd="0" presId="urn:microsoft.com/office/officeart/2005/8/layout/hierarchy1"/>
    <dgm:cxn modelId="{BB486C6E-468F-482C-843C-BB95AA1211EE}" type="presParOf" srcId="{42820F89-13AD-4360-863F-42DEEF2019DB}" destId="{6774FCD5-913B-491E-A552-5840E6CEFFFB}" srcOrd="1" destOrd="0" presId="urn:microsoft.com/office/officeart/2005/8/layout/hierarchy1"/>
    <dgm:cxn modelId="{26D3921F-B8ED-0F4A-BCE1-0A7499BA0BB3}" type="presParOf" srcId="{3AEDD781-C1A4-4341-B9F6-7E6165F13FFA}" destId="{5ACD1BC6-1E6E-384D-8193-DC06425B3517}" srcOrd="3" destOrd="0" presId="urn:microsoft.com/office/officeart/2005/8/layout/hierarchy1"/>
    <dgm:cxn modelId="{5C211508-5BDD-3343-91A7-011DA82735A5}" type="presParOf" srcId="{5ACD1BC6-1E6E-384D-8193-DC06425B3517}" destId="{4849FAFD-A6A9-BA4D-81D7-05CC7C2F7CB8}" srcOrd="0" destOrd="0" presId="urn:microsoft.com/office/officeart/2005/8/layout/hierarchy1"/>
    <dgm:cxn modelId="{3208F7A5-7DCE-1545-BCA2-05A6BA4D2ACC}" type="presParOf" srcId="{4849FAFD-A6A9-BA4D-81D7-05CC7C2F7CB8}" destId="{22EFA22B-E6AD-C14F-857C-56FBF76D8C61}" srcOrd="0" destOrd="0" presId="urn:microsoft.com/office/officeart/2005/8/layout/hierarchy1"/>
    <dgm:cxn modelId="{7F556065-8F78-0944-A181-9CC2E474DE34}" type="presParOf" srcId="{4849FAFD-A6A9-BA4D-81D7-05CC7C2F7CB8}" destId="{DEBBFA49-5B75-5F40-80A5-7BB7ABE8EDF5}" srcOrd="1" destOrd="0" presId="urn:microsoft.com/office/officeart/2005/8/layout/hierarchy1"/>
    <dgm:cxn modelId="{4CA8489E-704D-C643-8C2C-BA87B7CE91D6}" type="presParOf" srcId="{5ACD1BC6-1E6E-384D-8193-DC06425B3517}" destId="{2529279A-1142-FD48-AE6E-70EB40A5A846}" srcOrd="1" destOrd="0" presId="urn:microsoft.com/office/officeart/2005/8/layout/hierarchy1"/>
    <dgm:cxn modelId="{B06CE17C-CF01-8944-A900-B2505A16ED88}" type="presParOf" srcId="{3AEDD781-C1A4-4341-B9F6-7E6165F13FFA}" destId="{C5A1B61D-D60B-9E42-A04C-0ABCC042DAA2}" srcOrd="4" destOrd="0" presId="urn:microsoft.com/office/officeart/2005/8/layout/hierarchy1"/>
    <dgm:cxn modelId="{C9BC988A-24F9-D942-855D-8F14ECBFFD0C}" type="presParOf" srcId="{C5A1B61D-D60B-9E42-A04C-0ABCC042DAA2}" destId="{C22DE05C-DBEE-9943-B836-E75EC3BC48BA}" srcOrd="0" destOrd="0" presId="urn:microsoft.com/office/officeart/2005/8/layout/hierarchy1"/>
    <dgm:cxn modelId="{A6FF92AF-3D3D-794A-AB78-BC5164FABBC1}" type="presParOf" srcId="{C22DE05C-DBEE-9943-B836-E75EC3BC48BA}" destId="{BC5A197F-38A5-6041-903D-CC3107ADE22A}" srcOrd="0" destOrd="0" presId="urn:microsoft.com/office/officeart/2005/8/layout/hierarchy1"/>
    <dgm:cxn modelId="{404786CA-A3EB-B746-9BB5-092C547B75CB}" type="presParOf" srcId="{C22DE05C-DBEE-9943-B836-E75EC3BC48BA}" destId="{AF9FE624-AF2D-4341-B480-A0BDBAA287C9}" srcOrd="1" destOrd="0" presId="urn:microsoft.com/office/officeart/2005/8/layout/hierarchy1"/>
    <dgm:cxn modelId="{6B316AE8-D0B7-BB47-ABF9-F7574EEE0A1A}" type="presParOf" srcId="{C5A1B61D-D60B-9E42-A04C-0ABCC042DAA2}" destId="{A7667097-7D6E-7B43-95BA-2E3F9BBA34A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DA576-D3F9-4AAF-A0DC-C94CD306B8CB}">
      <dsp:nvSpPr>
        <dsp:cNvPr id="0" name=""/>
        <dsp:cNvSpPr/>
      </dsp:nvSpPr>
      <dsp:spPr>
        <a:xfrm>
          <a:off x="0" y="333677"/>
          <a:ext cx="6261100" cy="16005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The</a:t>
          </a:r>
          <a:r>
            <a:rPr lang="en-US" sz="1900" kern="1200" dirty="0">
              <a:hlinkClick xmlns:r="http://schemas.openxmlformats.org/officeDocument/2006/relationships" r:id="rId1"/>
            </a:rPr>
            <a:t> </a:t>
          </a:r>
          <a:r>
            <a:rPr lang="en-US" sz="1900" kern="1200" dirty="0"/>
            <a:t>National Consensus Project (NCP) Clinical Practice Guidelines for Quality Palliative Care identifies Spiritual, Religious, and Existential Aspects of Care as one of the 8 domains of care for those with serious illness or facing end of life.</a:t>
          </a:r>
        </a:p>
      </dsp:txBody>
      <dsp:txXfrm>
        <a:off x="78133" y="411810"/>
        <a:ext cx="6104834" cy="1444294"/>
      </dsp:txXfrm>
    </dsp:sp>
    <dsp:sp modelId="{6F0EB6A5-D031-41CA-A732-FBDDA39B46EC}">
      <dsp:nvSpPr>
        <dsp:cNvPr id="0" name=""/>
        <dsp:cNvSpPr/>
      </dsp:nvSpPr>
      <dsp:spPr>
        <a:xfrm>
          <a:off x="0" y="1988957"/>
          <a:ext cx="6261100" cy="1600560"/>
        </a:xfrm>
        <a:prstGeom prst="roundRect">
          <a:avLst/>
        </a:prstGeom>
        <a:gradFill rotWithShape="0">
          <a:gsLst>
            <a:gs pos="0">
              <a:schemeClr val="accent2">
                <a:hueOff val="2771159"/>
                <a:satOff val="-477"/>
                <a:lumOff val="-4902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2771159"/>
                <a:satOff val="-477"/>
                <a:lumOff val="-4902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2771159"/>
                <a:satOff val="-477"/>
                <a:lumOff val="-4902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The “gold standard” interdisciplinary palliative care team consists of doctors, nurses, social workers, chaplains and other disciplines who work together with a patient’s other doctors and community service providers to provide an extra layer of support.</a:t>
          </a:r>
        </a:p>
      </dsp:txBody>
      <dsp:txXfrm>
        <a:off x="78133" y="2067090"/>
        <a:ext cx="6104834" cy="1444294"/>
      </dsp:txXfrm>
    </dsp:sp>
    <dsp:sp modelId="{1F537938-32CE-4A9F-B967-5F96353F9D07}">
      <dsp:nvSpPr>
        <dsp:cNvPr id="0" name=""/>
        <dsp:cNvSpPr/>
      </dsp:nvSpPr>
      <dsp:spPr>
        <a:xfrm>
          <a:off x="0" y="3644237"/>
          <a:ext cx="6261100" cy="1600560"/>
        </a:xfrm>
        <a:prstGeom prst="roundRect">
          <a:avLst/>
        </a:prstGeom>
        <a:gradFill rotWithShape="0">
          <a:gsLst>
            <a:gs pos="0">
              <a:schemeClr val="accent2">
                <a:hueOff val="5542319"/>
                <a:satOff val="-953"/>
                <a:lumOff val="-9804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5542319"/>
                <a:satOff val="-953"/>
                <a:lumOff val="-9804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5542319"/>
                <a:satOff val="-953"/>
                <a:lumOff val="-9804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Connecting to community can supplement Palliative Care spiritual support, including cultural competence.</a:t>
          </a:r>
        </a:p>
      </dsp:txBody>
      <dsp:txXfrm>
        <a:off x="78133" y="3722370"/>
        <a:ext cx="6104834" cy="14442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DA576-D3F9-4AAF-A0DC-C94CD306B8CB}">
      <dsp:nvSpPr>
        <dsp:cNvPr id="0" name=""/>
        <dsp:cNvSpPr/>
      </dsp:nvSpPr>
      <dsp:spPr>
        <a:xfrm>
          <a:off x="0" y="187569"/>
          <a:ext cx="6261100" cy="16864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For people of faith, advance care planning can be simultaneously a theological, medical, and legal process. </a:t>
          </a:r>
        </a:p>
      </dsp:txBody>
      <dsp:txXfrm>
        <a:off x="82325" y="269894"/>
        <a:ext cx="6096450" cy="1521795"/>
      </dsp:txXfrm>
    </dsp:sp>
    <dsp:sp modelId="{6F0EB6A5-D031-41CA-A732-FBDDA39B46EC}">
      <dsp:nvSpPr>
        <dsp:cNvPr id="0" name=""/>
        <dsp:cNvSpPr/>
      </dsp:nvSpPr>
      <dsp:spPr>
        <a:xfrm>
          <a:off x="0" y="1946014"/>
          <a:ext cx="6261100" cy="1686445"/>
        </a:xfrm>
        <a:prstGeom prst="roundRect">
          <a:avLst/>
        </a:prstGeom>
        <a:gradFill rotWithShape="0">
          <a:gsLst>
            <a:gs pos="0">
              <a:schemeClr val="accent2">
                <a:hueOff val="2771159"/>
                <a:satOff val="-477"/>
                <a:lumOff val="-4902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2771159"/>
                <a:satOff val="-477"/>
                <a:lumOff val="-4902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2771159"/>
                <a:satOff val="-477"/>
                <a:lumOff val="-4902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Some faith communities can clarify how end-of-life decisions</a:t>
          </a:r>
          <a:r>
            <a:rPr lang="en-US" sz="2500" b="1" kern="1200" dirty="0"/>
            <a:t> </a:t>
          </a:r>
          <a:r>
            <a:rPr lang="en-US" sz="2500" kern="1200" dirty="0"/>
            <a:t>align with spiritual beliefs and practices. </a:t>
          </a:r>
        </a:p>
      </dsp:txBody>
      <dsp:txXfrm>
        <a:off x="82325" y="2028339"/>
        <a:ext cx="6096450" cy="1521795"/>
      </dsp:txXfrm>
    </dsp:sp>
    <dsp:sp modelId="{1F537938-32CE-4A9F-B967-5F96353F9D07}">
      <dsp:nvSpPr>
        <dsp:cNvPr id="0" name=""/>
        <dsp:cNvSpPr/>
      </dsp:nvSpPr>
      <dsp:spPr>
        <a:xfrm>
          <a:off x="0" y="3704460"/>
          <a:ext cx="6261100" cy="1686445"/>
        </a:xfrm>
        <a:prstGeom prst="roundRect">
          <a:avLst/>
        </a:prstGeom>
        <a:gradFill rotWithShape="0">
          <a:gsLst>
            <a:gs pos="0">
              <a:schemeClr val="accent2">
                <a:hueOff val="5542319"/>
                <a:satOff val="-953"/>
                <a:lumOff val="-9804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5542319"/>
                <a:satOff val="-953"/>
                <a:lumOff val="-9804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5542319"/>
                <a:satOff val="-953"/>
                <a:lumOff val="-9804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Many (non-medical) social and community supports are programs based out of local faith communities (i.e. Meals on Wheels, Rebuilding Together). </a:t>
          </a:r>
        </a:p>
      </dsp:txBody>
      <dsp:txXfrm>
        <a:off x="82325" y="3786785"/>
        <a:ext cx="6096450" cy="15217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D5A27-A550-46AD-994C-633BC4F473B8}">
      <dsp:nvSpPr>
        <dsp:cNvPr id="0" name=""/>
        <dsp:cNvSpPr/>
      </dsp:nvSpPr>
      <dsp:spPr>
        <a:xfrm>
          <a:off x="3135587" y="1188613"/>
          <a:ext cx="2712441" cy="1722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85EDB8-A4A4-4E29-9CA4-EDD6891DF0CE}">
      <dsp:nvSpPr>
        <dsp:cNvPr id="0" name=""/>
        <dsp:cNvSpPr/>
      </dsp:nvSpPr>
      <dsp:spPr>
        <a:xfrm>
          <a:off x="3436970" y="1474926"/>
          <a:ext cx="2712441" cy="172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2100" kern="1200" dirty="0"/>
            <a:t>Advance care planning is relevant and important to faith groups</a:t>
          </a:r>
        </a:p>
      </dsp:txBody>
      <dsp:txXfrm>
        <a:off x="3487417" y="1525373"/>
        <a:ext cx="2611547" cy="1621506"/>
      </dsp:txXfrm>
    </dsp:sp>
    <dsp:sp modelId="{D8E7749C-FFDA-42F8-9A0E-0190BF619D84}">
      <dsp:nvSpPr>
        <dsp:cNvPr id="0" name=""/>
        <dsp:cNvSpPr/>
      </dsp:nvSpPr>
      <dsp:spPr>
        <a:xfrm>
          <a:off x="6450793" y="1188613"/>
          <a:ext cx="2712441" cy="1722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9578A3-8AFE-4BC5-944B-B2DFE7EA16A6}">
      <dsp:nvSpPr>
        <dsp:cNvPr id="0" name=""/>
        <dsp:cNvSpPr/>
      </dsp:nvSpPr>
      <dsp:spPr>
        <a:xfrm>
          <a:off x="6752176" y="1474926"/>
          <a:ext cx="2712441" cy="172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2100" kern="1200" dirty="0"/>
            <a:t>Faith leaders serve as trusted and credible messengers</a:t>
          </a:r>
        </a:p>
      </dsp:txBody>
      <dsp:txXfrm>
        <a:off x="6802623" y="1525373"/>
        <a:ext cx="2611547" cy="1621506"/>
      </dsp:txXfrm>
    </dsp:sp>
    <dsp:sp modelId="{5E139A5F-2322-40C5-85F6-169EE6774ABA}">
      <dsp:nvSpPr>
        <dsp:cNvPr id="0" name=""/>
        <dsp:cNvSpPr/>
      </dsp:nvSpPr>
      <dsp:spPr>
        <a:xfrm>
          <a:off x="9765999" y="1188613"/>
          <a:ext cx="2712441" cy="1722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2832E4-F126-4298-9685-AB0E694F3F5C}">
      <dsp:nvSpPr>
        <dsp:cNvPr id="0" name=""/>
        <dsp:cNvSpPr/>
      </dsp:nvSpPr>
      <dsp:spPr>
        <a:xfrm>
          <a:off x="10067382" y="1474926"/>
          <a:ext cx="2712441" cy="172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2100" kern="1200" dirty="0"/>
            <a:t>Faith groups are receptive to electronic advance directives</a:t>
          </a:r>
        </a:p>
      </dsp:txBody>
      <dsp:txXfrm>
        <a:off x="10117829" y="1525373"/>
        <a:ext cx="2611547" cy="1621506"/>
      </dsp:txXfrm>
    </dsp:sp>
    <dsp:sp modelId="{22EFA22B-E6AD-C14F-857C-56FBF76D8C61}">
      <dsp:nvSpPr>
        <dsp:cNvPr id="0" name=""/>
        <dsp:cNvSpPr/>
      </dsp:nvSpPr>
      <dsp:spPr>
        <a:xfrm>
          <a:off x="4296937" y="3777242"/>
          <a:ext cx="2712441" cy="1722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BBFA49-5B75-5F40-80A5-7BB7ABE8EDF5}">
      <dsp:nvSpPr>
        <dsp:cNvPr id="0" name=""/>
        <dsp:cNvSpPr/>
      </dsp:nvSpPr>
      <dsp:spPr>
        <a:xfrm>
          <a:off x="4598320" y="4063556"/>
          <a:ext cx="2712441" cy="172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2100" kern="1200" dirty="0"/>
            <a:t>Advance care planning involves spiritual, medical, and legal considerations</a:t>
          </a:r>
        </a:p>
      </dsp:txBody>
      <dsp:txXfrm>
        <a:off x="4648767" y="4114003"/>
        <a:ext cx="2611547" cy="1621506"/>
      </dsp:txXfrm>
    </dsp:sp>
    <dsp:sp modelId="{BC5A197F-38A5-6041-903D-CC3107ADE22A}">
      <dsp:nvSpPr>
        <dsp:cNvPr id="0" name=""/>
        <dsp:cNvSpPr/>
      </dsp:nvSpPr>
      <dsp:spPr>
        <a:xfrm>
          <a:off x="8411255" y="3777242"/>
          <a:ext cx="2712441" cy="1722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9FE624-AF2D-4341-B480-A0BDBAA287C9}">
      <dsp:nvSpPr>
        <dsp:cNvPr id="0" name=""/>
        <dsp:cNvSpPr/>
      </dsp:nvSpPr>
      <dsp:spPr>
        <a:xfrm>
          <a:off x="8712638" y="4063556"/>
          <a:ext cx="2712441" cy="172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2100" kern="1200" dirty="0"/>
            <a:t>Advance care planning is a process, not a checklist item</a:t>
          </a:r>
        </a:p>
      </dsp:txBody>
      <dsp:txXfrm>
        <a:off x="8763085" y="4114003"/>
        <a:ext cx="2611547" cy="1621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E5E37-74D1-0542-8F38-4FE8A6A4A508}" type="datetimeFigureOut">
              <a:rPr lang="en-US" smtClean="0"/>
              <a:t>3/18/24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584D8-4464-8B42-AA56-E7028CEED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92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Split into 2: for providers and for community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6584D8-4464-8B42-AA56-E7028CEED0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75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Split into 2: for providers and for community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6584D8-4464-8B42-AA56-E7028CEED0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46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6E7E-8D68-4777-AFEC-1BD3998C403F}" type="datetimeFigureOut">
              <a:rPr lang="en-US" smtClean="0"/>
              <a:t>3/18/24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CBE099F-3B56-4775-A8A1-D1D3B26188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53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6E7E-8D68-4777-AFEC-1BD3998C403F}" type="datetimeFigureOut">
              <a:rPr lang="en-US" smtClean="0"/>
              <a:t>3/18/24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CBE099F-3B56-4775-A8A1-D1D3B26188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07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6E7E-8D68-4777-AFEC-1BD3998C403F}" type="datetimeFigureOut">
              <a:rPr lang="en-US" smtClean="0"/>
              <a:t>3/18/24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CBE099F-3B56-4775-A8A1-D1D3B26188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22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6E7E-8D68-4777-AFEC-1BD3998C403F}" type="datetimeFigureOut">
              <a:rPr lang="en-US" smtClean="0"/>
              <a:t>3/18/24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CBE099F-3B56-4775-A8A1-D1D3B26188A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20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6E7E-8D68-4777-AFEC-1BD3998C403F}" type="datetimeFigureOut">
              <a:rPr lang="en-US" smtClean="0"/>
              <a:t>3/18/24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CBE099F-3B56-4775-A8A1-D1D3B26188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5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6E7E-8D68-4777-AFEC-1BD3998C403F}" type="datetimeFigureOut">
              <a:rPr lang="en-US" smtClean="0"/>
              <a:t>3/18/24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099F-3B56-4775-A8A1-D1D3B26188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24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6E7E-8D68-4777-AFEC-1BD3998C403F}" type="datetimeFigureOut">
              <a:rPr lang="en-US" smtClean="0"/>
              <a:t>3/18/24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099F-3B56-4775-A8A1-D1D3B26188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1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6E7E-8D68-4777-AFEC-1BD3998C403F}" type="datetimeFigureOut">
              <a:rPr lang="en-US" smtClean="0"/>
              <a:t>3/18/24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099F-3B56-4775-A8A1-D1D3B26188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57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26E7E-8D68-4777-AFEC-1BD3998C403F}" type="datetimeFigureOut">
              <a:rPr lang="en-US" smtClean="0"/>
              <a:t>3/18/24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CBE099F-3B56-4775-A8A1-D1D3B26188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66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6E7E-8D68-4777-AFEC-1BD3998C403F}" type="datetimeFigureOut">
              <a:rPr lang="en-US" smtClean="0"/>
              <a:t>3/18/24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099F-3B56-4775-A8A1-D1D3B26188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26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6E7E-8D68-4777-AFEC-1BD3998C403F}" type="datetimeFigureOut">
              <a:rPr lang="en-US" smtClean="0"/>
              <a:t>3/18/24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CBE099F-3B56-4775-A8A1-D1D3B26188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75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6E7E-8D68-4777-AFEC-1BD3998C403F}" type="datetimeFigureOut">
              <a:rPr lang="en-US" smtClean="0"/>
              <a:t>3/18/24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099F-3B56-4775-A8A1-D1D3B26188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66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6E7E-8D68-4777-AFEC-1BD3998C403F}" type="datetimeFigureOut">
              <a:rPr lang="en-US" smtClean="0"/>
              <a:t>3/18/24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099F-3B56-4775-A8A1-D1D3B26188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29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6E7E-8D68-4777-AFEC-1BD3998C403F}" type="datetimeFigureOut">
              <a:rPr lang="en-US" smtClean="0"/>
              <a:t>3/18/24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099F-3B56-4775-A8A1-D1D3B26188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43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6E7E-8D68-4777-AFEC-1BD3998C403F}" type="datetimeFigureOut">
              <a:rPr lang="en-US" smtClean="0"/>
              <a:t>3/18/24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099F-3B56-4775-A8A1-D1D3B26188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37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6E7E-8D68-4777-AFEC-1BD3998C403F}" type="datetimeFigureOut">
              <a:rPr lang="en-US" smtClean="0"/>
              <a:t>3/18/24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099F-3B56-4775-A8A1-D1D3B26188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45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6E7E-8D68-4777-AFEC-1BD3998C403F}" type="datetimeFigureOut">
              <a:rPr lang="en-US" smtClean="0"/>
              <a:t>3/18/24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099F-3B56-4775-A8A1-D1D3B26188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17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26E7E-8D68-4777-AFEC-1BD3998C403F}" type="datetimeFigureOut">
              <a:rPr lang="en-US" smtClean="0"/>
              <a:t>3/18/24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E099F-3B56-4775-A8A1-D1D3B26188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3917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fade/>
      </p:transition>
    </mc:Choice>
    <mc:Fallback xmlns="">
      <p:transition spd="slow" advClick="0" advTm="8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xperience.arcgis.com/experience/439e2549d72f4a08bbc29d5147d76969/?draft=true" TargetMode="External"/><Relationship Id="rId2" Type="http://schemas.openxmlformats.org/officeDocument/2006/relationships/hyperlink" Target="https://www.faithmcmd.org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hyperlink" Target="https://www.nationalcoalitionhpc.org/ncp/" TargetMode="Externa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hyperlink" Target="https://www.pewtrusts.org/~/media/assets/2017/09/eol_how_faith_communities_facilitate_conversations_around_end_of_life_concerns.pdf" TargetMode="External"/><Relationship Id="rId4" Type="http://schemas.openxmlformats.org/officeDocument/2006/relationships/image" Target="../media/image6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s://health.maryland.gov/bhm/DHIP/Documents/MDH%20Advance%20Directive%20White%20Paper_11.2018.pdf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FE6DBF9-94F5-4877-B532-D859966E9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5EBA155-CB71-48F7-8A85-0B293C773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A9A3980-304B-4116-B0FB-155B054B0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24FA7CC-8015-40C6-9D92-644E30DCC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2"/>
            <a:ext cx="7767872" cy="22536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146040E-7E20-4B05-9660-47E254E1A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590078"/>
            <a:ext cx="7868173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B258F3-8642-49A9-9FD5-51B0637EF0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352" y="2771996"/>
            <a:ext cx="7635270" cy="1373070"/>
          </a:xfrm>
        </p:spPr>
        <p:txBody>
          <a:bodyPr anchor="ctr">
            <a:noAutofit/>
          </a:bodyPr>
          <a:lstStyle/>
          <a:p>
            <a:pPr algn="ctr"/>
            <a:r>
              <a:rPr lang="en-US" sz="3600" i="1" dirty="0"/>
              <a:t>Connecting with the Local Faith Community to Support the Spiritual Aspect of Palliative Care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BCD0F-D6B8-4726-9B1E-BB7B7FE10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091" y="1791742"/>
            <a:ext cx="3358478" cy="3274516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C54A444D-BF52-4561-90E1-04390B7E5FD0}"/>
              </a:ext>
            </a:extLst>
          </p:cNvPr>
          <p:cNvSpPr txBox="1">
            <a:spLocks/>
          </p:cNvSpPr>
          <p:nvPr/>
        </p:nvSpPr>
        <p:spPr>
          <a:xfrm>
            <a:off x="299149" y="169286"/>
            <a:ext cx="7269871" cy="852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F6F1B9-6866-C209-9BDC-7893A462FAD2}"/>
              </a:ext>
            </a:extLst>
          </p:cNvPr>
          <p:cNvSpPr txBox="1"/>
          <p:nvPr/>
        </p:nvSpPr>
        <p:spPr>
          <a:xfrm>
            <a:off x="4636009" y="603849"/>
            <a:ext cx="2472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March 19,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61E1E0-E6DE-53E4-A2B8-DDBE1FEC80D0}"/>
              </a:ext>
            </a:extLst>
          </p:cNvPr>
          <p:cNvSpPr txBox="1"/>
          <p:nvPr/>
        </p:nvSpPr>
        <p:spPr>
          <a:xfrm>
            <a:off x="8090177" y="5380672"/>
            <a:ext cx="3705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Visit us on our website:  </a:t>
            </a:r>
            <a:r>
              <a:rPr lang="en-US" sz="1800" i="1" u="sng" dirty="0"/>
              <a:t>Montgomery County Palliative Care and End of Life Coalition </a:t>
            </a:r>
            <a:r>
              <a:rPr lang="en-US" sz="1800" i="1" dirty="0"/>
              <a:t>or </a:t>
            </a:r>
            <a:r>
              <a:rPr lang="en-US" dirty="0"/>
              <a:t>Contact us:  mcpcelc@gmail.com</a:t>
            </a:r>
          </a:p>
        </p:txBody>
      </p:sp>
    </p:spTree>
    <p:extLst>
      <p:ext uri="{BB962C8B-B14F-4D97-AF65-F5344CB8AC3E}">
        <p14:creationId xmlns:p14="http://schemas.microsoft.com/office/powerpoint/2010/main" val="31437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9B4E-5080-09F6-FD7B-0756A9194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Places of Worship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EA5771-E815-806B-D4FD-B379F965B2DC}"/>
              </a:ext>
            </a:extLst>
          </p:cNvPr>
          <p:cNvSpPr txBox="1"/>
          <p:nvPr/>
        </p:nvSpPr>
        <p:spPr>
          <a:xfrm>
            <a:off x="7082287" y="955040"/>
            <a:ext cx="2945633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Faith Community Advisory Group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FD7A6A38-C0DD-E658-1925-4DFAC700FC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1" y="2268957"/>
            <a:ext cx="8573191" cy="4273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953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2A773CA-28F4-49C2-BFA3-49A5867C7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7C72BA-4476-4E4B-BC37-9A75FD0C5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009A16D-868B-4145-BBC6-555098537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992EB33-38E1-4175-8EE2-9BB8CC159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DCAE5CF-5D29-4779-83E1-BDB64E4F3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11D047-189A-3F0A-5AA8-0F2C48097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4400" dirty="0"/>
              <a:t>Spiritual Aspect of Palliative Care: for Providers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78ECAC7D-1478-E32F-217A-3580743FF2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4522305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CDADA9A-8BE1-18A1-C40C-C17D07959422}"/>
              </a:ext>
            </a:extLst>
          </p:cNvPr>
          <p:cNvSpPr txBox="1"/>
          <p:nvPr/>
        </p:nvSpPr>
        <p:spPr>
          <a:xfrm>
            <a:off x="374451" y="5383039"/>
            <a:ext cx="28467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hlinkClick r:id="rId10"/>
              </a:rPr>
              <a:t>National Consensus Project (NCP) Clinical Practice Guidelines for Quality Palliative Care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291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2A773CA-28F4-49C2-BFA3-49A5867C7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7C72BA-4476-4E4B-BC37-9A75FD0C5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009A16D-868B-4145-BBC6-555098537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992EB33-38E1-4175-8EE2-9BB8CC159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DCAE5CF-5D29-4779-83E1-BDB64E4F3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11D047-189A-3F0A-5AA8-0F2C48097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4400" dirty="0"/>
              <a:t>Spiritual Aspect of Palliative Care: for Community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78ECAC7D-1478-E32F-217A-3580743FF2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29339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CDADA9A-8BE1-18A1-C40C-C17D07959422}"/>
              </a:ext>
            </a:extLst>
          </p:cNvPr>
          <p:cNvSpPr txBox="1"/>
          <p:nvPr/>
        </p:nvSpPr>
        <p:spPr>
          <a:xfrm>
            <a:off x="261988" y="6218238"/>
            <a:ext cx="2846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Pew Charitable Trust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0795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1D047-189A-3F0A-5AA8-0F2C48097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 Care Planning: Key Findings 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8B3D67B-2391-77C2-6996-F60A16AE2D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3617666"/>
              </p:ext>
            </p:extLst>
          </p:nvPr>
        </p:nvGraphicFramePr>
        <p:xfrm>
          <a:off x="-1876097" y="993228"/>
          <a:ext cx="16285780" cy="6999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548F6E6-5EF8-0A77-CC54-537EDC79CBF4}"/>
              </a:ext>
            </a:extLst>
          </p:cNvPr>
          <p:cNvSpPr txBox="1"/>
          <p:nvPr/>
        </p:nvSpPr>
        <p:spPr>
          <a:xfrm>
            <a:off x="10617036" y="154138"/>
            <a:ext cx="2889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MDOH 11.18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24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6D5A27-A550-46AD-994C-633BC4F47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086D5A27-A550-46AD-994C-633BC4F473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85EDB8-A4A4-4E29-9CA4-EDD6891DF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1885EDB8-A4A4-4E29-9CA4-EDD6891DF0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E7749C-FFDA-42F8-9A0E-0190BF619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D8E7749C-FFDA-42F8-9A0E-0190BF619D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9578A3-8AFE-4BC5-944B-B2DFE7EA1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8A9578A3-8AFE-4BC5-944B-B2DFE7EA1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139A5F-2322-40C5-85F6-169EE6774A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5E139A5F-2322-40C5-85F6-169EE6774A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2832E4-F126-4298-9685-AB0E694F3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A22832E4-F126-4298-9685-AB0E694F3F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EFA22B-E6AD-C14F-857C-56FBF76D8C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22EFA22B-E6AD-C14F-857C-56FBF76D8C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BBFA49-5B75-5F40-80A5-7BB7ABE8E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DEBBFA49-5B75-5F40-80A5-7BB7ABE8ED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5A197F-38A5-6041-903D-CC3107ADE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BC5A197F-38A5-6041-903D-CC3107ADE2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9FE624-AF2D-4341-B480-A0BDBAA287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AF9FE624-AF2D-4341-B480-A0BDBAA287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52D676-F5C6-573C-20BC-7C1E4E60D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lang="en-US" sz="3200" dirty="0"/>
              <a:t>Caregivers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AB78B-A64F-29EF-9CB3-D297CD9F5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581635" cy="3599316"/>
          </a:xfrm>
        </p:spPr>
        <p:txBody>
          <a:bodyPr>
            <a:normAutofit fontScale="92500" lnSpcReduction="20000"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Faith based organizations have a meaningful role in the spiritual and emotional wellbeing of the individuals within their congregations and communities. </a:t>
            </a:r>
            <a:r>
              <a:rPr lang="en-US" sz="1800" kern="1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Create or expand “family ministries” to include family caregiving as a special focus. 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Hold special “caregiver outreach and recognition days” for their congregants at which local service providers can provide information about available services and supports.</a:t>
            </a:r>
            <a:r>
              <a:rPr lang="en-US" sz="1800" dirty="0">
                <a:effectLst/>
              </a:rPr>
              <a:t> </a:t>
            </a:r>
          </a:p>
        </p:txBody>
      </p:sp>
      <p:pic>
        <p:nvPicPr>
          <p:cNvPr id="4" name="Picture 3" descr="Person helping child with wheelchair">
            <a:extLst>
              <a:ext uri="{FF2B5EF4-FFF2-40B4-BE49-F238E27FC236}">
                <a16:creationId xmlns:a16="http://schemas.microsoft.com/office/drawing/2014/main" id="{35596F81-A0BA-8A50-EB97-15639D43E1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7"/>
          <a:stretch/>
        </p:blipFill>
        <p:spPr>
          <a:xfrm>
            <a:off x="7022592" y="840"/>
            <a:ext cx="5166232" cy="685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2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5A7BA-C9A9-8106-D8CD-2D9F5080C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dirty="0"/>
              <a:t>Resources</a:t>
            </a:r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FDCE6ED7-FFCA-D1C5-EDBE-5AB4C3547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489" y="2483479"/>
            <a:ext cx="2882503" cy="614606"/>
          </a:xfrm>
          <a:prstGeom prst="rect">
            <a:avLst/>
          </a:prstGeom>
        </p:spPr>
      </p:pic>
      <p:pic>
        <p:nvPicPr>
          <p:cNvPr id="6" name="Picture 5" descr="A white cover page with black text&#10;&#10;Description automatically generated">
            <a:extLst>
              <a:ext uri="{FF2B5EF4-FFF2-40B4-BE49-F238E27FC236}">
                <a16:creationId xmlns:a16="http://schemas.microsoft.com/office/drawing/2014/main" id="{C7758917-C406-8EC0-F455-5F5DBD2EF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659" y="3759915"/>
            <a:ext cx="3080164" cy="2739784"/>
          </a:xfrm>
          <a:prstGeom prst="rect">
            <a:avLst/>
          </a:prstGeom>
        </p:spPr>
      </p:pic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F7C129B3-872A-373E-4728-7D31A626F6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12" y="4905013"/>
            <a:ext cx="1856663" cy="1672835"/>
          </a:xfrm>
          <a:prstGeom prst="rect">
            <a:avLst/>
          </a:prstGeom>
        </p:spPr>
      </p:pic>
      <p:pic>
        <p:nvPicPr>
          <p:cNvPr id="10" name="Picture 9" descr="A blue and white cover with a group of people hugging&#10;&#10;Description automatically generated">
            <a:extLst>
              <a:ext uri="{FF2B5EF4-FFF2-40B4-BE49-F238E27FC236}">
                <a16:creationId xmlns:a16="http://schemas.microsoft.com/office/drawing/2014/main" id="{D20D2F30-FF5A-D028-D6CF-EB557216E0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047" y="2251217"/>
            <a:ext cx="2172386" cy="2855790"/>
          </a:xfrm>
          <a:prstGeom prst="rect">
            <a:avLst/>
          </a:prstGeom>
        </p:spPr>
      </p:pic>
      <p:pic>
        <p:nvPicPr>
          <p:cNvPr id="12" name="Picture 11" descr="A screenshot of a web page&#10;&#10;Description automatically generated">
            <a:extLst>
              <a:ext uri="{FF2B5EF4-FFF2-40B4-BE49-F238E27FC236}">
                <a16:creationId xmlns:a16="http://schemas.microsoft.com/office/drawing/2014/main" id="{3B3F6BB6-BDF4-B7A3-C50B-560276FA0F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01" y="2189704"/>
            <a:ext cx="3080164" cy="2359771"/>
          </a:xfrm>
          <a:prstGeom prst="rect">
            <a:avLst/>
          </a:prstGeom>
        </p:spPr>
      </p:pic>
      <p:pic>
        <p:nvPicPr>
          <p:cNvPr id="14" name="Picture 13" descr="A white cover with black text&#10;&#10;Description automatically generated">
            <a:extLst>
              <a:ext uri="{FF2B5EF4-FFF2-40B4-BE49-F238E27FC236}">
                <a16:creationId xmlns:a16="http://schemas.microsoft.com/office/drawing/2014/main" id="{0281F557-5359-A913-57CF-A7935FFB62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407" y="3621407"/>
            <a:ext cx="2410492" cy="294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8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453A9-A1D4-3E20-5892-5E728D65F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7B0407-E398-574E-02AA-B592A6710026}"/>
              </a:ext>
            </a:extLst>
          </p:cNvPr>
          <p:cNvSpPr txBox="1"/>
          <p:nvPr/>
        </p:nvSpPr>
        <p:spPr>
          <a:xfrm>
            <a:off x="680321" y="3105509"/>
            <a:ext cx="10335610" cy="2538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1" i="0" u="none" strike="noStrike" dirty="0">
                <a:effectLst/>
                <a:latin typeface="-webkit-standard"/>
              </a:rPr>
              <a:t>Rev. Brandon </a:t>
            </a:r>
            <a:r>
              <a:rPr lang="en-US" sz="2800" b="1" dirty="0">
                <a:latin typeface="-webkit-standard"/>
              </a:rPr>
              <a:t>Brewer</a:t>
            </a:r>
            <a:r>
              <a:rPr lang="en-US" sz="2800" dirty="0">
                <a:latin typeface="-webkit-standard"/>
              </a:rPr>
              <a:t>, </a:t>
            </a:r>
            <a:r>
              <a:rPr lang="en-US" sz="2800" b="0" i="0" u="none" strike="noStrike" dirty="0">
                <a:effectLst/>
                <a:latin typeface="-webkit-standard"/>
              </a:rPr>
              <a:t>Director of Adult Bereavement Services, </a:t>
            </a:r>
            <a:r>
              <a:rPr lang="en-US" sz="2800" b="0" i="0" u="none" strike="noStrike" dirty="0" err="1">
                <a:effectLst/>
                <a:latin typeface="-webkit-standard"/>
              </a:rPr>
              <a:t>CaringMatters</a:t>
            </a:r>
            <a:endParaRPr lang="en-US" sz="2800" b="0" i="0" u="none" strike="noStrike" dirty="0">
              <a:effectLst/>
              <a:latin typeface="-webkit-standard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1" i="0" u="none" strike="noStrike" dirty="0">
                <a:effectLst/>
                <a:latin typeface="-webkit-standard"/>
                <a:ea typeface="Calibri" panose="020F0502020204030204" pitchFamily="34" charset="0"/>
                <a:cs typeface="Times New Roman" panose="02020603050405020304" pitchFamily="18" charset="0"/>
              </a:rPr>
              <a:t>Kate Chance</a:t>
            </a:r>
            <a:r>
              <a:rPr lang="en-US" sz="2800" b="0" i="0" u="none" strike="noStrike" dirty="0">
                <a:effectLst/>
                <a:latin typeface="-webkit-standard"/>
                <a:ea typeface="Calibri" panose="020F0502020204030204" pitchFamily="34" charset="0"/>
                <a:cs typeface="Times New Roman" panose="02020603050405020304" pitchFamily="18" charset="0"/>
              </a:rPr>
              <a:t>, Community Faith Liaison, Montgomery County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kern="1200" cap="none" spc="0" normalizeH="0" baseline="0" noProof="0" dirty="0">
                <a:ln>
                  <a:noFill/>
                </a:ln>
                <a:uLnTx/>
                <a:uFillTx/>
                <a:latin typeface="-webkit-standard"/>
                <a:ea typeface="Calibri" panose="020F0502020204030204" pitchFamily="34" charset="0"/>
                <a:cs typeface="Times New Roman" panose="02020603050405020304" pitchFamily="18" charset="0"/>
              </a:rPr>
              <a:t>Roslyn Roberts</a:t>
            </a:r>
            <a:r>
              <a:rPr kumimoji="0" lang="en-US" sz="2800" kern="1200" cap="none" spc="0" normalizeH="0" baseline="0" noProof="0" dirty="0">
                <a:ln>
                  <a:noFill/>
                </a:ln>
                <a:uLnTx/>
                <a:uFillTx/>
                <a:latin typeface="-webkit-standard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-webkit-standard"/>
                <a:ea typeface="Calibri" panose="020F0502020204030204" pitchFamily="34" charset="0"/>
                <a:cs typeface="Times New Roman" panose="02020603050405020304" pitchFamily="18" charset="0"/>
              </a:rPr>
              <a:t>Director of Faith and Community Partnerships, Interfaith Works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39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258F3-8642-49A9-9FD5-51B0637EF0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352" y="2771996"/>
            <a:ext cx="7635270" cy="1373070"/>
          </a:xfrm>
        </p:spPr>
        <p:txBody>
          <a:bodyPr anchor="ctr">
            <a:noAutofit/>
          </a:bodyPr>
          <a:lstStyle/>
          <a:p>
            <a:pPr algn="ctr"/>
            <a:r>
              <a:rPr lang="en-US" sz="3600" i="1" dirty="0"/>
              <a:t>Connecting with the Local Faith Community to Support the Spiritual Aspect of Palliative Care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BCD0F-D6B8-4726-9B1E-BB7B7FE10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7091" y="1791742"/>
            <a:ext cx="3358478" cy="3274516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C54A444D-BF52-4561-90E1-04390B7E5FD0}"/>
              </a:ext>
            </a:extLst>
          </p:cNvPr>
          <p:cNvSpPr txBox="1">
            <a:spLocks/>
          </p:cNvSpPr>
          <p:nvPr/>
        </p:nvSpPr>
        <p:spPr>
          <a:xfrm>
            <a:off x="299149" y="169286"/>
            <a:ext cx="7269871" cy="852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F6F1B9-6866-C209-9BDC-7893A462FAD2}"/>
              </a:ext>
            </a:extLst>
          </p:cNvPr>
          <p:cNvSpPr txBox="1"/>
          <p:nvPr/>
        </p:nvSpPr>
        <p:spPr>
          <a:xfrm>
            <a:off x="4636009" y="603849"/>
            <a:ext cx="2472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March 19,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61E1E0-E6DE-53E4-A2B8-DDBE1FEC80D0}"/>
              </a:ext>
            </a:extLst>
          </p:cNvPr>
          <p:cNvSpPr txBox="1"/>
          <p:nvPr/>
        </p:nvSpPr>
        <p:spPr>
          <a:xfrm>
            <a:off x="8090177" y="5380672"/>
            <a:ext cx="3705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Visit us on our website:  </a:t>
            </a:r>
            <a:r>
              <a:rPr lang="en-US" sz="1800" i="1" u="sng" dirty="0"/>
              <a:t>Montgomery County Palliative Care and End of Life Coalition </a:t>
            </a:r>
            <a:r>
              <a:rPr lang="en-US" sz="1800" i="1" dirty="0"/>
              <a:t>or </a:t>
            </a:r>
            <a:r>
              <a:rPr lang="en-US" dirty="0"/>
              <a:t>Contact us:  mcpcelc@gmail.com</a:t>
            </a:r>
          </a:p>
        </p:txBody>
      </p:sp>
    </p:spTree>
    <p:extLst>
      <p:ext uri="{BB962C8B-B14F-4D97-AF65-F5344CB8AC3E}">
        <p14:creationId xmlns:p14="http://schemas.microsoft.com/office/powerpoint/2010/main" val="24351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1827</TotalTime>
  <Words>465</Words>
  <Application>Microsoft Macintosh PowerPoint</Application>
  <PresentationFormat>Widescreen</PresentationFormat>
  <Paragraphs>38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-webkit-standard</vt:lpstr>
      <vt:lpstr>Aptos</vt:lpstr>
      <vt:lpstr>Arial</vt:lpstr>
      <vt:lpstr>Calibri</vt:lpstr>
      <vt:lpstr>Courier New</vt:lpstr>
      <vt:lpstr>Symbol</vt:lpstr>
      <vt:lpstr>Trebuchet MS</vt:lpstr>
      <vt:lpstr>Berlin</vt:lpstr>
      <vt:lpstr>Connecting with the Local Faith Community to Support the Spiritual Aspect of Palliative Care</vt:lpstr>
      <vt:lpstr>Places of Worship</vt:lpstr>
      <vt:lpstr>Spiritual Aspect of Palliative Care: for Providers</vt:lpstr>
      <vt:lpstr>Spiritual Aspect of Palliative Care: for Community</vt:lpstr>
      <vt:lpstr>Advance Care Planning: Key Findings </vt:lpstr>
      <vt:lpstr>Caregivers</vt:lpstr>
      <vt:lpstr>Resources</vt:lpstr>
      <vt:lpstr>Presenters</vt:lpstr>
      <vt:lpstr>Connecting with the Local Faith Community to Support the Spiritual Aspect of Palliative Care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Jackie Ogg</dc:creator>
  <cp:lastModifiedBy>Claude Thomas</cp:lastModifiedBy>
  <cp:revision>41</cp:revision>
  <cp:lastPrinted>2024-01-14T18:46:39Z</cp:lastPrinted>
  <dcterms:created xsi:type="dcterms:W3CDTF">2023-11-11T21:16:44Z</dcterms:created>
  <dcterms:modified xsi:type="dcterms:W3CDTF">2024-03-18T13:34:11Z</dcterms:modified>
</cp:coreProperties>
</file>