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46" r:id="rId2"/>
    <p:sldId id="347" r:id="rId3"/>
    <p:sldId id="349" r:id="rId4"/>
    <p:sldId id="3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020B1-AC8C-4EB8-AC89-C722E67F475B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B8786-D5C1-45C8-91C0-ABB8982EA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5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Aft>
                <a:spcPct val="40000"/>
              </a:spcAft>
              <a:defRPr/>
            </a:pPr>
            <a:r>
              <a:rPr lang="en-US" altLang="en-US" sz="1200" dirty="0">
                <a:latin typeface="Calibri" panose="020F0502020204030204" pitchFamily="34" charset="0"/>
              </a:rPr>
              <a:t>11,187 admissions (FY 2021)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200" dirty="0">
                <a:latin typeface="Calibri" panose="020F0502020204030204" pitchFamily="34" charset="0"/>
              </a:rPr>
              <a:t>37,914 emergency department visits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200" dirty="0">
                <a:latin typeface="Calibri" panose="020F0502020204030204" pitchFamily="34" charset="0"/>
              </a:rPr>
              <a:t>1,921 trauma visits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200" dirty="0">
                <a:latin typeface="Calibri" panose="020F0502020204030204" pitchFamily="34" charset="0"/>
              </a:rPr>
              <a:t>6,813 observation cases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200">
                <a:latin typeface="Calibri" panose="020F0502020204030204" pitchFamily="34" charset="0"/>
              </a:rPr>
              <a:t>4,465 outpatient surgery cases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EE864C-E814-479F-AC72-47CB7585661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+mn-cs"/>
              </a:rPr>
              <a:pPr marL="0" marR="0" lvl="0" indent="0" algn="r" defTabSz="9318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71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118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389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4885" y="390525"/>
            <a:ext cx="2933700" cy="6248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433" y="390525"/>
            <a:ext cx="8604251" cy="624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9667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56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39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434" y="1709739"/>
            <a:ext cx="5767917" cy="4929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552" y="1709739"/>
            <a:ext cx="5770033" cy="4929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2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036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017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23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681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15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4117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07433" y="390525"/>
            <a:ext cx="88751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07434" y="1709739"/>
            <a:ext cx="11741151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8" descr="JHM_SUB_2C_P_H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400" y="609600"/>
            <a:ext cx="27876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09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254B8E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C77"/>
        </a:buClr>
        <a:buFont typeface="Wingdings" panose="05000000000000000000" pitchFamily="2" charset="2"/>
        <a:buChar char="Ä"/>
        <a:defRPr sz="3000">
          <a:solidFill>
            <a:srgbClr val="254B8E"/>
          </a:solidFill>
          <a:latin typeface="+mn-lt"/>
          <a:ea typeface="+mn-ea"/>
          <a:cs typeface="+mn-cs"/>
        </a:defRPr>
      </a:lvl1pPr>
      <a:lvl2pPr marL="801688" indent="-344488" algn="l" rtl="0" eaLnBrk="0" fontAlgn="base" hangingPunct="0">
        <a:spcBef>
          <a:spcPct val="20000"/>
        </a:spcBef>
        <a:spcAft>
          <a:spcPct val="0"/>
        </a:spcAft>
        <a:buClr>
          <a:srgbClr val="002C77"/>
        </a:buClr>
        <a:buFont typeface="Wingdings 3" panose="05040102010807070707" pitchFamily="18" charset="2"/>
        <a:buChar char=""/>
        <a:defRPr sz="2800">
          <a:solidFill>
            <a:srgbClr val="254B8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C77"/>
        </a:buClr>
        <a:buFont typeface="Wingdings 3" panose="05040102010807070707" pitchFamily="18" charset="2"/>
        <a:buChar char="c"/>
        <a:defRPr sz="2400">
          <a:solidFill>
            <a:srgbClr val="254B8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C77"/>
        </a:buClr>
        <a:buFont typeface="Wingdings 3" panose="05040102010807070707" pitchFamily="18" charset="2"/>
        <a:buChar char=""/>
        <a:defRPr sz="2000">
          <a:solidFill>
            <a:srgbClr val="254B8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79575" y="424756"/>
            <a:ext cx="6656388" cy="903287"/>
          </a:xfrm>
        </p:spPr>
        <p:txBody>
          <a:bodyPr/>
          <a:lstStyle/>
          <a:p>
            <a:r>
              <a:rPr lang="en-US" altLang="en-US" dirty="0">
                <a:latin typeface="Calibri" panose="020F0502020204030204" pitchFamily="34" charset="0"/>
              </a:rPr>
              <a:t>Suburban Hospital, A Member of Johns Hopkins Medicine</a:t>
            </a:r>
            <a:br>
              <a:rPr lang="en-US" altLang="en-US" dirty="0">
                <a:latin typeface="Calibri" panose="020F0502020204030204" pitchFamily="34" charset="0"/>
              </a:rPr>
            </a:b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3076" name="Content Placeholder 7"/>
          <p:cNvSpPr>
            <a:spLocks noGrp="1"/>
          </p:cNvSpPr>
          <p:nvPr>
            <p:ph sz="half" idx="1"/>
          </p:nvPr>
        </p:nvSpPr>
        <p:spPr>
          <a:xfrm>
            <a:off x="612559" y="1585914"/>
            <a:ext cx="5392954" cy="4929187"/>
          </a:xfrm>
        </p:spPr>
        <p:txBody>
          <a:bodyPr/>
          <a:lstStyle/>
          <a:p>
            <a:pPr eaLnBrk="1" hangingPunct="1">
              <a:spcAft>
                <a:spcPct val="400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228-bed acute care hospital located in Bethesda, MD. Founded in 1943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Elderly patient demographic (60% ages 65+ // 18% ages 85+)</a:t>
            </a:r>
          </a:p>
          <a:p>
            <a:pPr eaLnBrk="1" hangingPunct="1">
              <a:spcAft>
                <a:spcPct val="400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Joined Johns Hopkins Medicine in 2009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Key Services:  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Cardiac Surgery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NIH Stroke Center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Joint Replacement Center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Level II Regional Trauma Center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Dedicated Pediatric ED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Comprehensive Cancer Services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>
                <a:latin typeface="Calibri" panose="020F0502020204030204" pitchFamily="34" charset="0"/>
              </a:rPr>
              <a:t>Behavioral Health and Addiction Treatment</a:t>
            </a:r>
            <a:endParaRPr lang="en-US" altLang="en-US" sz="1400" dirty="0">
              <a:latin typeface="Calibri" panose="020F0502020204030204" pitchFamily="34" charset="0"/>
            </a:endParaRPr>
          </a:p>
          <a:p>
            <a:pPr marL="0" indent="0" eaLnBrk="1" hangingPunct="1">
              <a:spcAft>
                <a:spcPct val="40000"/>
              </a:spcAft>
              <a:buNone/>
              <a:defRPr/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 eaLnBrk="1" hangingPunct="1">
              <a:spcAft>
                <a:spcPct val="40000"/>
              </a:spcAft>
              <a:defRPr/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 eaLnBrk="1" hangingPunct="1">
              <a:spcAft>
                <a:spcPct val="40000"/>
              </a:spcAft>
              <a:defRPr/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125" name="Content Placeholder 7"/>
          <p:cNvSpPr txBox="1">
            <a:spLocks/>
          </p:cNvSpPr>
          <p:nvPr/>
        </p:nvSpPr>
        <p:spPr bwMode="black">
          <a:xfrm>
            <a:off x="6091412" y="4998128"/>
            <a:ext cx="4641691" cy="1686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002C77"/>
              </a:buClr>
              <a:buFont typeface="Wingdings" panose="05000000000000000000" pitchFamily="2" charset="2"/>
              <a:buChar char="Ä"/>
              <a:defRPr sz="3000">
                <a:solidFill>
                  <a:srgbClr val="254B8E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C77"/>
              </a:buClr>
              <a:buFont typeface="Wingdings 3" panose="05040102010807070707" pitchFamily="18" charset="2"/>
              <a:buChar char=""/>
              <a:defRPr sz="2800">
                <a:solidFill>
                  <a:srgbClr val="254B8E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2C77"/>
              </a:buClr>
              <a:buFont typeface="Wingdings 3" panose="05040102010807070707" pitchFamily="18" charset="2"/>
              <a:buChar char="c"/>
              <a:defRPr sz="2400">
                <a:solidFill>
                  <a:srgbClr val="254B8E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2C77"/>
              </a:buClr>
              <a:buFont typeface="Wingdings 3" panose="05040102010807070707" pitchFamily="18" charset="2"/>
              <a:buChar char="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254B8E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40000"/>
              </a:spcAft>
            </a:pPr>
            <a:r>
              <a:rPr lang="en-US" altLang="en-US" sz="2000" dirty="0">
                <a:latin typeface="Calibri" panose="020F0502020204030204" pitchFamily="34" charset="0"/>
              </a:rPr>
              <a:t>Magnet Recognized Since 2019</a:t>
            </a:r>
          </a:p>
          <a:p>
            <a:pPr fontAlgn="base">
              <a:spcAft>
                <a:spcPct val="40000"/>
              </a:spcAft>
            </a:pPr>
            <a:r>
              <a:rPr lang="en-US" altLang="en-US" sz="2000" dirty="0">
                <a:latin typeface="Calibri" panose="020F0502020204030204" pitchFamily="34" charset="0"/>
              </a:rPr>
              <a:t>Lantern Award for Emergency Nursing</a:t>
            </a:r>
          </a:p>
          <a:p>
            <a:pPr fontAlgn="base">
              <a:spcAft>
                <a:spcPct val="40000"/>
              </a:spcAft>
            </a:pPr>
            <a:r>
              <a:rPr lang="en-US" altLang="en-US" sz="2000" dirty="0">
                <a:latin typeface="Calibri" panose="020F0502020204030204" pitchFamily="34" charset="0"/>
              </a:rPr>
              <a:t>Accreditation from Forum for Shared Governance for nursing excellence</a:t>
            </a:r>
          </a:p>
          <a:p>
            <a:pPr fontAlgn="base">
              <a:spcAft>
                <a:spcPct val="40000"/>
              </a:spcAft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 fontAlgn="base">
              <a:spcAft>
                <a:spcPct val="40000"/>
              </a:spcAft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 fontAlgn="base">
              <a:spcAft>
                <a:spcPct val="40000"/>
              </a:spcAft>
            </a:pPr>
            <a:endParaRPr lang="en-US" altLang="en-US" sz="2000" b="1" dirty="0">
              <a:latin typeface="Calibri" panose="020F0502020204030204" pitchFamily="34" charset="0"/>
            </a:endParaRPr>
          </a:p>
          <a:p>
            <a:pPr eaLnBrk="0" fontAlgn="base" hangingPunct="0">
              <a:spcAft>
                <a:spcPct val="0"/>
              </a:spcAft>
            </a:pPr>
            <a:endParaRPr lang="en-US" altLang="en-US" sz="2800" dirty="0">
              <a:latin typeface="Calibri" panose="020F0502020204030204" pitchFamily="34" charset="0"/>
            </a:endParaRPr>
          </a:p>
        </p:txBody>
      </p:sp>
      <p:pic>
        <p:nvPicPr>
          <p:cNvPr id="6" name="Picture 2" descr="Location &amp;amp; Directions | Suburban Hosp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768" y="1943301"/>
            <a:ext cx="4241764" cy="2916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917572-B8AF-4512-A34D-F2A660D7C4FE}"/>
              </a:ext>
            </a:extLst>
          </p:cNvPr>
          <p:cNvSpPr txBox="1"/>
          <p:nvPr/>
        </p:nvSpPr>
        <p:spPr>
          <a:xfrm>
            <a:off x="8591411" y="1620135"/>
            <a:ext cx="2594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latin typeface="Calibri" panose="020F0502020204030204" pitchFamily="34" charset="0"/>
              </a:rPr>
              <a:t>##</a:t>
            </a: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# </a:t>
            </a:r>
            <a:r>
              <a:rPr lang="en-US" altLang="en-US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SuburbanStrong</a:t>
            </a:r>
            <a:endParaRPr lang="en-US" altLang="en-US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EB2DA-DBBE-43CF-BECC-64F9D47F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Returns to the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F435C-ED26-494B-B620-D4E587E13F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Readmission -  return to a hospital within 30 days of previous discharge with an inpatient status assigned to that hospital stay</a:t>
            </a:r>
          </a:p>
          <a:p>
            <a:r>
              <a:rPr lang="en-US" dirty="0"/>
              <a:t>Some penalties are applied when numbers up</a:t>
            </a:r>
          </a:p>
          <a:p>
            <a:r>
              <a:rPr lang="en-US" dirty="0"/>
              <a:t>Some rewards when numbers are down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E5537-0676-4762-893A-DB15C173E3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Return -  </a:t>
            </a:r>
          </a:p>
          <a:p>
            <a:pPr lvl="1"/>
            <a:r>
              <a:rPr lang="en-US" dirty="0"/>
              <a:t>ED visit</a:t>
            </a:r>
          </a:p>
          <a:p>
            <a:pPr lvl="1"/>
            <a:r>
              <a:rPr lang="en-US" dirty="0"/>
              <a:t>Observation stay</a:t>
            </a:r>
          </a:p>
          <a:p>
            <a:pPr lvl="1"/>
            <a:r>
              <a:rPr lang="en-US" dirty="0"/>
              <a:t>High Utilizers – </a:t>
            </a:r>
            <a:r>
              <a:rPr lang="en-US" dirty="0" err="1"/>
              <a:t>freq</a:t>
            </a:r>
            <a:r>
              <a:rPr lang="en-US" dirty="0"/>
              <a:t> visitors</a:t>
            </a:r>
          </a:p>
          <a:p>
            <a:pPr lvl="1"/>
            <a:endParaRPr lang="en-US" dirty="0"/>
          </a:p>
          <a:p>
            <a:r>
              <a:rPr lang="en-US" sz="2400" dirty="0">
                <a:solidFill>
                  <a:schemeClr val="accent6"/>
                </a:solidFill>
              </a:rPr>
              <a:t>Maryland tracks Readmissions by several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</a:rPr>
              <a:t>Discharge disposition – next level of care (i.e. nursing facility, home health, or home)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</a:rPr>
              <a:t>Primary diagnosis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/>
                </a:solidFill>
              </a:rPr>
              <a:t>Other, such as by MD, or provider, or by service line (gastroenterology or surgery, </a:t>
            </a:r>
            <a:r>
              <a:rPr lang="en-US" sz="2000" dirty="0" err="1">
                <a:solidFill>
                  <a:schemeClr val="accent6"/>
                </a:solidFill>
              </a:rPr>
              <a:t>etc</a:t>
            </a:r>
            <a:r>
              <a:rPr lang="en-US" sz="2000" dirty="0">
                <a:solidFill>
                  <a:schemeClr val="accent6"/>
                </a:solidFill>
              </a:rPr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7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FA105-EDDF-42E1-B7D8-35EFDF405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Utilizers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D3736-FAD8-4703-A28E-B288642DF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Definitions vary- many related to number of hospital visits (not just readmissions) in a particular period of time.  i.e. 3 visits in 6 months</a:t>
            </a:r>
          </a:p>
          <a:p>
            <a:r>
              <a:rPr lang="en-US" dirty="0"/>
              <a:t>What brings a person back to the hospital?</a:t>
            </a:r>
          </a:p>
          <a:p>
            <a:pPr lvl="1"/>
            <a:r>
              <a:rPr lang="en-US" dirty="0"/>
              <a:t>Primary Care Provider (PCP) </a:t>
            </a:r>
          </a:p>
          <a:p>
            <a:pPr lvl="1"/>
            <a:r>
              <a:rPr lang="en-US" dirty="0"/>
              <a:t>Not enough support or no support in the home</a:t>
            </a:r>
          </a:p>
          <a:p>
            <a:pPr lvl="1"/>
            <a:r>
              <a:rPr lang="en-US" dirty="0"/>
              <a:t>Wrong ‘home’ location- not appropriate or enough services</a:t>
            </a:r>
          </a:p>
          <a:p>
            <a:pPr lvl="1"/>
            <a:r>
              <a:rPr lang="en-US" dirty="0"/>
              <a:t>Lack of understanding of hospital care and capabilities</a:t>
            </a:r>
          </a:p>
          <a:p>
            <a:pPr lvl="1"/>
            <a:r>
              <a:rPr lang="en-US" dirty="0"/>
              <a:t>Health Literacy issues</a:t>
            </a:r>
          </a:p>
        </p:txBody>
      </p:sp>
    </p:spTree>
    <p:extLst>
      <p:ext uri="{BB962C8B-B14F-4D97-AF65-F5344CB8AC3E}">
        <p14:creationId xmlns:p14="http://schemas.microsoft.com/office/powerpoint/2010/main" val="249684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B805E-8C48-4C32-B9EA-1BA5C72B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Palliative Care is not End of Life Care</a:t>
            </a:r>
            <a:br>
              <a:rPr lang="en-US" dirty="0"/>
            </a:br>
            <a:r>
              <a:rPr lang="en-US" dirty="0"/>
              <a:t>IT IS MORE THAN THAT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73707-C97E-48D5-8145-1C9CB369D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NOT understanding true value of support will cause resistance </a:t>
            </a:r>
          </a:p>
          <a:p>
            <a:pPr>
              <a:lnSpc>
                <a:spcPct val="150000"/>
              </a:lnSpc>
            </a:pPr>
            <a:r>
              <a:rPr lang="en-US" dirty="0"/>
              <a:t>Important to repeat often, and in various levels of care, family needs to hear the message more than once.</a:t>
            </a:r>
          </a:p>
          <a:p>
            <a:pPr>
              <a:lnSpc>
                <a:spcPct val="150000"/>
              </a:lnSpc>
            </a:pPr>
            <a:r>
              <a:rPr lang="en-US" dirty="0"/>
              <a:t>PUBLIC SERVICE ANNOUNCEMENTS (PSA) may help get the word out</a:t>
            </a:r>
          </a:p>
          <a:p>
            <a:pPr>
              <a:lnSpc>
                <a:spcPct val="150000"/>
              </a:lnSpc>
            </a:pPr>
            <a:r>
              <a:rPr lang="en-US" dirty="0"/>
              <a:t>Every case/situation is different - difficult to summarize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40009"/>
      </p:ext>
    </p:extLst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002C77"/>
      </a:accent1>
      <a:accent2>
        <a:srgbClr val="002C77"/>
      </a:accent2>
      <a:accent3>
        <a:srgbClr val="FFFFFF"/>
      </a:accent3>
      <a:accent4>
        <a:srgbClr val="DADADA"/>
      </a:accent4>
      <a:accent5>
        <a:srgbClr val="AAACBD"/>
      </a:accent5>
      <a:accent6>
        <a:srgbClr val="00276B"/>
      </a:accent6>
      <a:hlink>
        <a:srgbClr val="009AA6"/>
      </a:hlink>
      <a:folHlink>
        <a:srgbClr val="5B8F22"/>
      </a:folHlink>
    </a:clrScheme>
    <a:fontScheme name="2_Blank Presentation">
      <a:majorFont>
        <a:latin typeface="Arial"/>
        <a:ea typeface="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357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</vt:lpstr>
      <vt:lpstr>Wingdings</vt:lpstr>
      <vt:lpstr>Wingdings 3</vt:lpstr>
      <vt:lpstr>2_Blank Presentation</vt:lpstr>
      <vt:lpstr>Suburban Hospital, A Member of Johns Hopkins Medicine </vt:lpstr>
      <vt:lpstr>Tracking Returns to the Hospital</vt:lpstr>
      <vt:lpstr>High Utilizers </vt:lpstr>
      <vt:lpstr>Palliative Care is not End of Life Care IT IS MORE THAN THAT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Suburban Hospital, A Member of Johns Hopkins Medicine</dc:title>
  <dc:creator>Margie Hackett</dc:creator>
  <cp:lastModifiedBy>Margie Hackett</cp:lastModifiedBy>
  <cp:revision>6</cp:revision>
  <dcterms:created xsi:type="dcterms:W3CDTF">2023-04-06T19:33:45Z</dcterms:created>
  <dcterms:modified xsi:type="dcterms:W3CDTF">2023-09-18T22:01:05Z</dcterms:modified>
</cp:coreProperties>
</file>