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550" r:id="rId2"/>
    <p:sldId id="475" r:id="rId3"/>
    <p:sldId id="544" r:id="rId4"/>
    <p:sldId id="524" r:id="rId5"/>
    <p:sldId id="403" r:id="rId6"/>
    <p:sldId id="541" r:id="rId7"/>
    <p:sldId id="546" r:id="rId8"/>
    <p:sldId id="545" r:id="rId9"/>
    <p:sldId id="547" r:id="rId10"/>
    <p:sldId id="548" r:id="rId11"/>
    <p:sldId id="551" r:id="rId12"/>
    <p:sldId id="549" r:id="rId1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5E43FF-ACEB-4C11-A588-4594C0EA1D33}">
          <p14:sldIdLst>
            <p14:sldId id="550"/>
            <p14:sldId id="475"/>
            <p14:sldId id="544"/>
            <p14:sldId id="524"/>
            <p14:sldId id="403"/>
            <p14:sldId id="541"/>
            <p14:sldId id="546"/>
            <p14:sldId id="545"/>
            <p14:sldId id="547"/>
            <p14:sldId id="548"/>
            <p14:sldId id="551"/>
            <p14:sldId id="549"/>
          </p14:sldIdLst>
        </p14:section>
        <p14:section name="Untitled Section" id="{2C58B5A2-6E8B-4E5D-BE2C-99F7121EBA9C}">
          <p14:sldIdLst/>
        </p14:section>
        <p14:section name="Untitled Section" id="{C7334ED4-D8A0-4200-BD24-140ED8B4A1CA}">
          <p14:sldIdLst/>
        </p14:section>
        <p14:section name="Default Section" id="{5DC6BBE0-CEC1-494B-BDFD-294BEBD0997C}">
          <p14:sldIdLst/>
        </p14:section>
        <p14:section name="Default Section" id="{E118B21A-15FB-4FA1-A9F4-FF0C08C8E80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08DBE"/>
    <a:srgbClr val="FB8503"/>
    <a:srgbClr val="7043C9"/>
    <a:srgbClr val="D059DD"/>
    <a:srgbClr val="210BC5"/>
    <a:srgbClr val="FF00FF"/>
    <a:srgbClr val="33CCFF"/>
    <a:srgbClr val="1D4705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58" autoAdjust="0"/>
    <p:restoredTop sz="88069" autoAdjust="0"/>
  </p:normalViewPr>
  <p:slideViewPr>
    <p:cSldViewPr>
      <p:cViewPr varScale="1">
        <p:scale>
          <a:sx n="77" d="100"/>
          <a:sy n="77" d="100"/>
        </p:scale>
        <p:origin x="25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9E13DC07-65F0-4C1B-B2A0-C01F7F82ED0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A68152A-DD74-4E48-8594-2F8C70F63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6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A9AA4E6-162D-4A4A-A4EB-AC498528F6DB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6271635-A7C4-498D-8BF7-4C8E220E1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8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1635-A7C4-498D-8BF7-4C8E220E1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1635-A7C4-498D-8BF7-4C8E220E1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0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1635-A7C4-498D-8BF7-4C8E220E11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1635-A7C4-498D-8BF7-4C8E220E11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1635-A7C4-498D-8BF7-4C8E220E11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0561-8C43-4080-B948-48A7FDC0C899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694-07BB-4749-A09D-161DB3E824EA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2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FBD-EE7E-4AC2-AB87-A10B099F9AAD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594-D5C6-424E-9B66-F47EAA7579A3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98B0-5F3A-43B2-A05B-E6E3A47AE1A5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620A-7582-40E6-B00E-4DF53EFE6CC4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D66A-9931-4806-86A2-FBDA75E4D799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D60-07FC-4687-BFB5-995BCFC34B41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258F-58C9-4629-9969-1148DFA50B9A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3EAFF2-38F2-4626-AC0B-044B1A4C4AE6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9070-E707-42EA-B8AD-72FB3D298CD2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0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43192C-9CA5-4EC4-8B41-B972279C51D5}" type="datetime1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983219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End-of-Life Considerations 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Among Asian American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4083" y="4149080"/>
            <a:ext cx="10058400" cy="136815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err="1"/>
              <a:t>Huixing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/>
              <a:t>Kate</a:t>
            </a:r>
            <a:r>
              <a:rPr lang="zh-CN" altLang="en-US" dirty="0"/>
              <a:t>）</a:t>
            </a:r>
            <a:r>
              <a:rPr lang="en-US" altLang="zh-CN" dirty="0"/>
              <a:t>Lu, LCSW-C</a:t>
            </a:r>
          </a:p>
          <a:p>
            <a:r>
              <a:rPr lang="en-US" altLang="zh-CN" dirty="0"/>
              <a:t>Chinese Culture and Community Services, Inc. (CCACC)</a:t>
            </a:r>
          </a:p>
          <a:p>
            <a:r>
              <a:rPr lang="en-US" altLang="zh-CN" dirty="0"/>
              <a:t>240-271-0398</a:t>
            </a:r>
          </a:p>
          <a:p>
            <a:r>
              <a:rPr lang="en-US" altLang="zh-CN" dirty="0"/>
              <a:t>Kate.lu@ccacc-dc.org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066" y="5061581"/>
            <a:ext cx="84741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End of Life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b="1" dirty="0"/>
              <a:t>Acculturation: </a:t>
            </a:r>
          </a:p>
          <a:p>
            <a:pPr marL="517525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F0F0F"/>
                </a:solidFill>
                <a:latin typeface="Söhne"/>
              </a:rPr>
              <a:t>The level of acculturation (adoption of the host culture's customs and values) within the Asian American community can influence how individuals approach end-of-life issues. </a:t>
            </a:r>
          </a:p>
          <a:p>
            <a:pPr marL="517525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F0F0F"/>
                </a:solidFill>
                <a:latin typeface="Söhne"/>
              </a:rPr>
              <a:t>Some may prefer to adhere strictly to their cultural traditions, while others may adopt more Westernized practices.</a:t>
            </a:r>
          </a:p>
          <a:p>
            <a:r>
              <a:rPr lang="en-US" sz="2600" b="1" dirty="0"/>
              <a:t>Community Resources: </a:t>
            </a:r>
          </a:p>
          <a:p>
            <a:pPr marL="517525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F0F0F"/>
                </a:solidFill>
                <a:latin typeface="Söhne"/>
              </a:rPr>
              <a:t>Access to community resources, support groups, and culturally sensitive hospice or palliative care services can impact the end-of-life experience for Asian Americans.</a:t>
            </a:r>
          </a:p>
          <a:p>
            <a:pPr marL="517525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F0F0F"/>
                </a:solidFill>
                <a:latin typeface="Söhne"/>
              </a:rPr>
              <a:t>Approach with cultural sensitivity and respect for individual preferences. </a:t>
            </a:r>
          </a:p>
          <a:p>
            <a:pPr marL="517525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F0F0F"/>
                </a:solidFill>
                <a:latin typeface="Söhne"/>
              </a:rPr>
              <a:t>open communication can contribute to more positive end-of-life experiences.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 Personal Journey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152" y="2564904"/>
            <a:ext cx="3501393" cy="26237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71464" y="2420888"/>
            <a:ext cx="5125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Ongoing conversations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Mutual understanding among family members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Love is the prescription</a:t>
            </a:r>
          </a:p>
        </p:txBody>
      </p:sp>
    </p:spTree>
    <p:extLst>
      <p:ext uri="{BB962C8B-B14F-4D97-AF65-F5344CB8AC3E}">
        <p14:creationId xmlns:p14="http://schemas.microsoft.com/office/powerpoint/2010/main" val="40385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Addressing Advance Care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2856"/>
            <a:ext cx="10058400" cy="3592222"/>
          </a:xfrm>
        </p:spPr>
        <p:txBody>
          <a:bodyPr>
            <a:normAutofit lnSpcReduction="10000"/>
          </a:bodyPr>
          <a:lstStyle/>
          <a:p>
            <a:pPr marL="51752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F0F0F"/>
                </a:solidFill>
                <a:latin typeface="Söhne"/>
              </a:rPr>
              <a:t>Ensuring individual preferences are respected.</a:t>
            </a:r>
          </a:p>
          <a:p>
            <a:pPr marL="51752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F0F0F"/>
                </a:solidFill>
                <a:latin typeface="Söhne"/>
              </a:rPr>
              <a:t>Initiate conversations about end-of-life preferences within families: </a:t>
            </a:r>
          </a:p>
          <a:p>
            <a:pPr marL="810133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F0F0F"/>
                </a:solidFill>
                <a:latin typeface="Söhne"/>
              </a:rPr>
              <a:t>start early, and keep consistent</a:t>
            </a:r>
          </a:p>
          <a:p>
            <a:pPr marL="810133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F0F0F"/>
                </a:solidFill>
                <a:latin typeface="Söhne"/>
              </a:rPr>
              <a:t>Follow up conversation</a:t>
            </a:r>
          </a:p>
          <a:p>
            <a:pPr marL="51752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F0F0F"/>
                </a:solidFill>
                <a:latin typeface="Söhne"/>
              </a:rPr>
              <a:t>Primary Care Providers initiate/lead the conversation</a:t>
            </a:r>
          </a:p>
          <a:p>
            <a:pPr marL="51752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F0F0F"/>
                </a:solidFill>
                <a:latin typeface="Söhne"/>
              </a:rPr>
              <a:t>Encourage ongoing dialogue, education, and cultural sensitivity in addressing end-of-life issues within the Asian American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2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15480" y="1829518"/>
            <a:ext cx="9361040" cy="4422232"/>
          </a:xfrm>
        </p:spPr>
        <p:txBody>
          <a:bodyPr>
            <a:normAutofit/>
          </a:bodyPr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CCACC was established in 1982;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CCACC is a non-profit, non-political, non-religious grassroots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organization,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and we have been serving as a focal point of the Chinese American community as well as a bridge to government services, cultural exchanges, and assimilation;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There are more than 1,500 members, directly serve 5000 , hundreds of volunteers and nearly 300 employees;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Our Services cover the age from 2 to 105 years old for over 100,000 people (services/encounters) yearly;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Our annual operating budget is over $15 million.</a:t>
            </a:r>
            <a:endParaRPr lang="en-US" altLang="zh-TW" sz="24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2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5428508"/>
            <a:ext cx="847165" cy="618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501951"/>
            <a:ext cx="476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3362513" y="2236280"/>
            <a:ext cx="2325306" cy="1411724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0000"/>
                </a:solidFill>
              </a:rPr>
              <a:t>Home Care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258980" y="2586297"/>
            <a:ext cx="2479741" cy="1561322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0000"/>
                </a:solidFill>
              </a:rPr>
              <a:t>Art Gallery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51911" y="3732177"/>
            <a:ext cx="2278707" cy="1411724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0000"/>
                </a:solidFill>
              </a:rPr>
              <a:t>Health Center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338074" y="4147619"/>
            <a:ext cx="2349745" cy="1561322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0000"/>
                </a:solidFill>
              </a:rPr>
              <a:t>Academy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195275" y="4653136"/>
            <a:ext cx="2479741" cy="1561322"/>
          </a:xfrm>
          <a:prstGeom prst="round2DiagRect">
            <a:avLst>
              <a:gd name="adj1" fmla="val 16667"/>
              <a:gd name="adj2" fmla="val 3853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0000"/>
                </a:solidFill>
              </a:rPr>
              <a:t>Community Services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9887" y="564284"/>
            <a:ext cx="3526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/>
              <a:t>CCACC Services</a:t>
            </a:r>
            <a:endParaRPr lang="zh-TW" alt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082548"/>
            <a:ext cx="847165" cy="618173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9290249" y="3648004"/>
            <a:ext cx="2305633" cy="1411724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0000"/>
                </a:solidFill>
              </a:rPr>
              <a:t>Sports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7DF55BEA-8447-064F-1991-EB4616148BD7}"/>
              </a:ext>
            </a:extLst>
          </p:cNvPr>
          <p:cNvSpPr/>
          <p:nvPr/>
        </p:nvSpPr>
        <p:spPr>
          <a:xfrm>
            <a:off x="616721" y="1772816"/>
            <a:ext cx="2278707" cy="1411724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rgbClr val="FF0000"/>
                </a:solidFill>
              </a:rPr>
              <a:t>ADHC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107AC0-0433-4D9C-8FC1-F994D36DC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90"/>
            <a:ext cx="7680176" cy="54708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0F351B-C827-7A5A-C25A-28224583BC20}"/>
              </a:ext>
            </a:extLst>
          </p:cNvPr>
          <p:cNvSpPr txBox="1">
            <a:spLocks/>
          </p:cNvSpPr>
          <p:nvPr/>
        </p:nvSpPr>
        <p:spPr>
          <a:xfrm>
            <a:off x="839416" y="476672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3200" b="1" dirty="0"/>
              <a:t>Adult Day Healthcare Center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241C3-62E4-69F4-00CD-D42EBBC8F27C}"/>
              </a:ext>
            </a:extLst>
          </p:cNvPr>
          <p:cNvSpPr txBox="1"/>
          <p:nvPr/>
        </p:nvSpPr>
        <p:spPr>
          <a:xfrm>
            <a:off x="7896200" y="2636912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The only non-profit Adult Day Healthcare Center in Chinese community in Maryland</a:t>
            </a:r>
          </a:p>
          <a:p>
            <a:pPr marL="468313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Open 7 days a week</a:t>
            </a:r>
          </a:p>
          <a:p>
            <a:pPr marL="468313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Serves about 200</a:t>
            </a:r>
            <a:r>
              <a:rPr lang="zh-TW" altLang="en-US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seniors daily</a:t>
            </a: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20484-B188-EFC9-5D16-403C2404696F}"/>
              </a:ext>
            </a:extLst>
          </p:cNvPr>
          <p:cNvSpPr txBox="1"/>
          <p:nvPr/>
        </p:nvSpPr>
        <p:spPr>
          <a:xfrm>
            <a:off x="6851640" y="67010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Since 2008</a:t>
            </a:r>
          </a:p>
        </p:txBody>
      </p:sp>
    </p:spTree>
    <p:extLst>
      <p:ext uri="{BB962C8B-B14F-4D97-AF65-F5344CB8AC3E}">
        <p14:creationId xmlns:p14="http://schemas.microsoft.com/office/powerpoint/2010/main" val="31438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364" y="527687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/>
              <a:t>CCACC Home Care  </a:t>
            </a:r>
            <a:endParaRPr lang="zh-TW" alt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1026" name="Picture 2" descr="C:\Users\lifang.liu\Desktop\2018\2018 Home Care\2. In Home Care 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942948"/>
            <a:ext cx="6336704" cy="33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9E9E1-FC5A-4710-A001-E0C67752B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361728" cy="991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194E6-F831-4513-BB48-57CFDEC671E5}"/>
              </a:ext>
            </a:extLst>
          </p:cNvPr>
          <p:cNvSpPr txBox="1"/>
          <p:nvPr/>
        </p:nvSpPr>
        <p:spPr>
          <a:xfrm>
            <a:off x="1055440" y="243869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Home Care Services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Bathing and Dressing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Companionship     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Feeding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Grocery shopping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Grooming and Hygiene  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Laundry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Light Housekeeping  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Meal Preparation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Medication reminders</a:t>
            </a:r>
          </a:p>
          <a:p>
            <a:pPr marL="182563" indent="-182563">
              <a:buClr>
                <a:srgbClr val="00B0F0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Toileting 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5A669-02D2-05BA-2A42-BEB4C963A9FD}"/>
              </a:ext>
            </a:extLst>
          </p:cNvPr>
          <p:cNvSpPr txBox="1"/>
          <p:nvPr/>
        </p:nvSpPr>
        <p:spPr>
          <a:xfrm>
            <a:off x="5760164" y="6777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Since 2015</a:t>
            </a:r>
          </a:p>
        </p:txBody>
      </p:sp>
    </p:spTree>
    <p:extLst>
      <p:ext uri="{BB962C8B-B14F-4D97-AF65-F5344CB8AC3E}">
        <p14:creationId xmlns:p14="http://schemas.microsoft.com/office/powerpoint/2010/main" val="7225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27448" y="908720"/>
            <a:ext cx="8429780" cy="924287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/>
              <a:t>CCACC Health Center/PAVHC </a:t>
            </a:r>
            <a:r>
              <a:rPr lang="en-US" altLang="zh-TW" sz="2000" b="1" dirty="0">
                <a:solidFill>
                  <a:schemeClr val="tx1"/>
                </a:solidFill>
              </a:rPr>
              <a:t>since 2003</a:t>
            </a:r>
            <a:br>
              <a:rPr lang="en-US" altLang="zh-TW" sz="2900" dirty="0">
                <a:solidFill>
                  <a:srgbClr val="FF0000"/>
                </a:solidFill>
              </a:rPr>
            </a:br>
            <a:r>
              <a:rPr lang="en-US" altLang="zh-TW" sz="2700" dirty="0">
                <a:solidFill>
                  <a:schemeClr val="tx1"/>
                </a:solidFill>
              </a:rPr>
              <a:t>ONE-STOP COMMUNITY HEALTH CLINIC</a:t>
            </a:r>
            <a:br>
              <a:rPr lang="en-US" altLang="zh-TW" sz="2900" b="1" dirty="0">
                <a:solidFill>
                  <a:schemeClr val="tx1"/>
                </a:solidFill>
              </a:rPr>
            </a:br>
            <a:endParaRPr lang="en-US" altLang="en-US" sz="29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398B7259-2602-0C0F-A7D8-2B1AA9807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1916832"/>
            <a:ext cx="12192000" cy="41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American Populations in Montgomery County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928492"/>
            <a:ext cx="10058400" cy="38582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 of Life Issues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Söhne"/>
              </a:rPr>
              <a:t>Cultural and Religious Diversity:</a:t>
            </a:r>
            <a:r>
              <a:rPr lang="en-US" dirty="0">
                <a:solidFill>
                  <a:srgbClr val="0F0F0F"/>
                </a:solidFill>
                <a:latin typeface="Söhne"/>
              </a:rPr>
              <a:t>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Asian Americans encompass a wide range of cultural and religious backgrounds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Each culture may have unique traditions, rituals, and beliefs related to death and dying.</a:t>
            </a:r>
          </a:p>
          <a:p>
            <a:r>
              <a:rPr lang="en-US" b="1" dirty="0">
                <a:latin typeface="Söhne"/>
              </a:rPr>
              <a:t>Familial Roles:</a:t>
            </a:r>
            <a:r>
              <a:rPr lang="en-US" dirty="0">
                <a:solidFill>
                  <a:srgbClr val="0F0F0F"/>
                </a:solidFill>
                <a:latin typeface="Söhne"/>
              </a:rPr>
              <a:t>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Family is often central in many Asian cultures,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Decisions regarding end-of-life care and funeral arrangements may involve close family members.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Respect for elders and adherence to family traditions can be significant aspects of this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0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End of Life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Language Barriers:</a:t>
            </a:r>
            <a:r>
              <a:rPr lang="en-US" dirty="0"/>
              <a:t>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In Montgomery County, 69.8% of Asian Americans were born outside the US.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Language can play a crucial role in end-of-life discussions and decisions.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Limited English proficiency may present challenges in communicating preferences for care and understanding medical information.</a:t>
            </a:r>
          </a:p>
          <a:p>
            <a:r>
              <a:rPr lang="en-US" b="1" dirty="0"/>
              <a:t>Healthcare Decision-Making:</a:t>
            </a:r>
            <a:r>
              <a:rPr lang="en-US" dirty="0"/>
              <a:t>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Navigating the healthcare system, understanding medical terminology, and making informed decisions about end-of-life care. </a:t>
            </a:r>
          </a:p>
          <a:p>
            <a:pPr marL="517525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Söhne"/>
              </a:rPr>
              <a:t>Cultural competence among healthcare providers is important in providing appropriate and sensitive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3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29300</TotalTime>
  <Words>565</Words>
  <Application>Microsoft Office PowerPoint</Application>
  <PresentationFormat>Widescreen</PresentationFormat>
  <Paragraphs>92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KaiTi</vt:lpstr>
      <vt:lpstr>Arial</vt:lpstr>
      <vt:lpstr>Calibri</vt:lpstr>
      <vt:lpstr>Calibri Light</vt:lpstr>
      <vt:lpstr>標楷體</vt:lpstr>
      <vt:lpstr>Söhne</vt:lpstr>
      <vt:lpstr>Times New Roman</vt:lpstr>
      <vt:lpstr>Wingdings</vt:lpstr>
      <vt:lpstr>Retrospect</vt:lpstr>
      <vt:lpstr>End-of-Life Considerations  Among Asian American Communities</vt:lpstr>
      <vt:lpstr>PowerPoint Presentation</vt:lpstr>
      <vt:lpstr>PowerPoint Presentation</vt:lpstr>
      <vt:lpstr>PowerPoint Presentation</vt:lpstr>
      <vt:lpstr>CCACC Home Care  </vt:lpstr>
      <vt:lpstr>CCACC Health Center/PAVHC since 2003 ONE-STOP COMMUNITY HEALTH CLINIC </vt:lpstr>
      <vt:lpstr>Asian American Populations in Montgomery County</vt:lpstr>
      <vt:lpstr>End of Life Issues Considerations</vt:lpstr>
      <vt:lpstr>End of Life Considerations</vt:lpstr>
      <vt:lpstr>End of Life Considerations</vt:lpstr>
      <vt:lpstr>My Personal Journey</vt:lpstr>
      <vt:lpstr>Addressing Advance Care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Freya Jin</dc:creator>
  <cp:lastModifiedBy>Jackie Ogg</cp:lastModifiedBy>
  <cp:revision>995</cp:revision>
  <cp:lastPrinted>2021-11-18T19:45:44Z</cp:lastPrinted>
  <dcterms:modified xsi:type="dcterms:W3CDTF">2023-12-04T19:58:38Z</dcterms:modified>
</cp:coreProperties>
</file>