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72" r:id="rId2"/>
    <p:sldId id="358" r:id="rId3"/>
    <p:sldId id="304" r:id="rId4"/>
    <p:sldId id="307" r:id="rId5"/>
    <p:sldId id="308" r:id="rId6"/>
    <p:sldId id="310" r:id="rId7"/>
    <p:sldId id="359" r:id="rId8"/>
    <p:sldId id="301" r:id="rId9"/>
    <p:sldId id="356" r:id="rId10"/>
    <p:sldId id="353" r:id="rId11"/>
    <p:sldId id="360" r:id="rId12"/>
    <p:sldId id="361" r:id="rId13"/>
    <p:sldId id="362" r:id="rId14"/>
    <p:sldId id="363" r:id="rId15"/>
    <p:sldId id="371" r:id="rId16"/>
    <p:sldId id="364" r:id="rId17"/>
    <p:sldId id="365" r:id="rId18"/>
    <p:sldId id="366" r:id="rId19"/>
    <p:sldId id="367" r:id="rId20"/>
    <p:sldId id="368" r:id="rId21"/>
    <p:sldId id="369" r:id="rId22"/>
    <p:sldId id="303" r:id="rId23"/>
    <p:sldId id="37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71E12-B3FD-44E1-B0EB-929F5B84E5E7}" v="726" dt="2024-02-27T22:06:41.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sorterViewPr>
    <p:cViewPr>
      <p:scale>
        <a:sx n="100" d="100"/>
        <a:sy n="100" d="100"/>
      </p:scale>
      <p:origin x="0" y="-5064"/>
    </p:cViewPr>
  </p:sorterViewPr>
  <p:notesViewPr>
    <p:cSldViewPr snapToGrid="0">
      <p:cViewPr varScale="1">
        <p:scale>
          <a:sx n="78" d="100"/>
          <a:sy n="78"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13308A2C-4C41-4358-BD15-A698BC1EA7EE}" type="datetimeFigureOut">
              <a:rPr lang="en-US" smtClean="0"/>
              <a:t>4/16/2024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2410031F-A69E-45A7-B824-B04AE2253638}" type="slidenum">
              <a:rPr lang="en-US" smtClean="0"/>
              <a:t>‹#›</a:t>
            </a:fld>
            <a:endParaRPr lang="en-US"/>
          </a:p>
        </p:txBody>
      </p:sp>
    </p:spTree>
    <p:extLst>
      <p:ext uri="{BB962C8B-B14F-4D97-AF65-F5344CB8AC3E}">
        <p14:creationId xmlns:p14="http://schemas.microsoft.com/office/powerpoint/2010/main" val="418273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1</a:t>
            </a:fld>
            <a:endParaRPr lang="en-US"/>
          </a:p>
        </p:txBody>
      </p:sp>
    </p:spTree>
    <p:extLst>
      <p:ext uri="{BB962C8B-B14F-4D97-AF65-F5344CB8AC3E}">
        <p14:creationId xmlns:p14="http://schemas.microsoft.com/office/powerpoint/2010/main" val="275095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 of the facts relevant to the medical decision (risks, benefits, alternatives; understands the condition and treatment options)</a:t>
            </a:r>
          </a:p>
          <a:p>
            <a:r>
              <a:rPr lang="en-US" dirty="0"/>
              <a:t>CONSEQUENCES – appreciation of the treatment decision consequences, including non-treatment</a:t>
            </a:r>
          </a:p>
          <a:p>
            <a:r>
              <a:rPr lang="en-US" dirty="0"/>
              <a:t>LOGICAL manipulation of information, not just repeating back what is said</a:t>
            </a:r>
          </a:p>
          <a:p>
            <a:r>
              <a:rPr lang="en-US" dirty="0"/>
              <a:t>CHOICE – ability to communicate a choice and be consistent; to explain rationale</a:t>
            </a:r>
          </a:p>
          <a:p>
            <a:endParaRPr lang="en-US" dirty="0"/>
          </a:p>
          <a:p>
            <a:r>
              <a:rPr lang="en-US" dirty="0"/>
              <a:t>Some patients have some elements of DMC, but must have all 4. Some lose capacity temporarily. Medications, treatment may affect DMC</a:t>
            </a:r>
          </a:p>
          <a:p>
            <a:endParaRPr lang="en-US" dirty="0"/>
          </a:p>
          <a:p>
            <a:r>
              <a:rPr lang="en-US" dirty="0"/>
              <a:t>Physicians can determine capacity; COMPETENCE – a judicial finding made by the court regarding the ability to make a decision about a specific issue or carry out a specific act</a:t>
            </a:r>
          </a:p>
        </p:txBody>
      </p:sp>
      <p:sp>
        <p:nvSpPr>
          <p:cNvPr id="4" name="Slide Number Placeholder 3"/>
          <p:cNvSpPr>
            <a:spLocks noGrp="1"/>
          </p:cNvSpPr>
          <p:nvPr>
            <p:ph type="sldNum" sz="quarter" idx="5"/>
          </p:nvPr>
        </p:nvSpPr>
        <p:spPr/>
        <p:txBody>
          <a:bodyPr/>
          <a:lstStyle/>
          <a:p>
            <a:fld id="{2410031F-A69E-45A7-B824-B04AE2253638}" type="slidenum">
              <a:rPr lang="en-US" smtClean="0"/>
              <a:t>10</a:t>
            </a:fld>
            <a:endParaRPr lang="en-US"/>
          </a:p>
        </p:txBody>
      </p:sp>
    </p:spTree>
    <p:extLst>
      <p:ext uri="{BB962C8B-B14F-4D97-AF65-F5344CB8AC3E}">
        <p14:creationId xmlns:p14="http://schemas.microsoft.com/office/powerpoint/2010/main" val="204596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6563" y="4473892"/>
            <a:ext cx="6400800" cy="3660458"/>
          </a:xfrm>
        </p:spPr>
        <p:txBody>
          <a:bodyPr/>
          <a:lstStyle/>
          <a:p>
            <a:r>
              <a:rPr lang="en-US" sz="1100" dirty="0"/>
              <a:t>ACP refers to making decisions about healthcare one would want if they can’t communicate it. It is important not only to make sure their wishes are known and preserve your autonomy but also to max QOL, reduce stress and conflict among family, and support caregivers. There will be junctures in the journey to decide between life sustaining </a:t>
            </a:r>
            <a:r>
              <a:rPr lang="en-US" sz="1100" dirty="0" err="1"/>
              <a:t>tx</a:t>
            </a:r>
            <a:r>
              <a:rPr lang="en-US" sz="1100" dirty="0"/>
              <a:t> and comfort care. </a:t>
            </a:r>
          </a:p>
          <a:p>
            <a:r>
              <a:rPr lang="en-US" sz="1100" b="1" kern="0" dirty="0">
                <a:latin typeface="GoudyStd"/>
                <a:ea typeface="Calibri" panose="020F0502020204030204" pitchFamily="34" charset="0"/>
                <a:cs typeface="GoudyStd"/>
              </a:rPr>
              <a:t>Order of surrogates: </a:t>
            </a:r>
            <a:r>
              <a:rPr lang="en-US" sz="1100" kern="0" dirty="0">
                <a:latin typeface="GoudyStd"/>
                <a:ea typeface="Calibri" panose="020F0502020204030204" pitchFamily="34" charset="0"/>
                <a:cs typeface="GoudyStd"/>
              </a:rPr>
              <a:t>Spouse/domestic partner, Adult children 18+, Parents, Siblings, Everyone Else (affidavit)] </a:t>
            </a:r>
          </a:p>
          <a:p>
            <a:r>
              <a:rPr lang="en-US" sz="1100" b="1" dirty="0"/>
              <a:t>The documents: </a:t>
            </a:r>
            <a:r>
              <a:rPr lang="en-US" sz="1100" b="1" dirty="0">
                <a:solidFill>
                  <a:srgbClr val="0D0D0D"/>
                </a:solidFill>
              </a:rPr>
              <a:t>A</a:t>
            </a:r>
            <a:r>
              <a:rPr lang="en-US" sz="1100" b="1" i="0" dirty="0">
                <a:solidFill>
                  <a:srgbClr val="0D0D0D"/>
                </a:solidFill>
                <a:effectLst/>
              </a:rPr>
              <a:t> living will is a specific type of document that addresses medical treatment preferences, while an advance directive is a more comprehensive document that can include a living will along with other instructions or designations related to healthcare decisions. </a:t>
            </a:r>
            <a:r>
              <a:rPr lang="en-US" sz="1100" dirty="0"/>
              <a:t>All living wills are AD but not all AD are living wills. AD – any legal form guiding future medical care. Living wills are the specific documents that guide EOL treatment. MOLST – medical orders for life-sustaining treatment that must be followed at all times (CPR, </a:t>
            </a:r>
            <a:r>
              <a:rPr lang="en-US" sz="1100" dirty="0" err="1"/>
              <a:t>intub</a:t>
            </a:r>
            <a:r>
              <a:rPr lang="en-US" sz="1100" dirty="0"/>
              <a:t>, transfusion, vet, etc.). Signed by MD. Usually more immediate, specific and binding. ADs are usually oriented to the future and are general. But these documents can be modified if for example, they have not been updated since a major change in health and if the HCA can demonstrate the pt’s preferences.</a:t>
            </a:r>
          </a:p>
          <a:p>
            <a:endParaRPr lang="en-US" sz="1100" dirty="0"/>
          </a:p>
          <a:p>
            <a:r>
              <a:rPr lang="en-US" sz="1100" b="1" dirty="0"/>
              <a:t>Substituted judgment </a:t>
            </a:r>
            <a:r>
              <a:rPr lang="en-US" sz="1100" dirty="0"/>
              <a:t>– applying the patient’s own values, beliefs, preferences, choices. When these are KNOWN, the surrogate must apply them to medical decisions. Respect for autonomy. Important even if surrogate disagrees.</a:t>
            </a:r>
          </a:p>
          <a:p>
            <a:r>
              <a:rPr lang="en-US" sz="1100" b="1" dirty="0"/>
              <a:t>Best interest standard </a:t>
            </a:r>
            <a:r>
              <a:rPr lang="en-US" sz="1100" dirty="0"/>
              <a:t>– when the pt’s preferences are not known, the surrogate’s judgment must promote the best interests of the patient  - objective weighing of the benefits and burdens of treatments/interventions based on “informed” guess about what the pt would have wanted. Is aggressive </a:t>
            </a:r>
            <a:r>
              <a:rPr lang="en-US" sz="1100" dirty="0" err="1"/>
              <a:t>tx</a:t>
            </a:r>
            <a:r>
              <a:rPr lang="en-US" sz="1100" dirty="0"/>
              <a:t> without restoring to health in the pts best interests?</a:t>
            </a:r>
          </a:p>
        </p:txBody>
      </p:sp>
      <p:sp>
        <p:nvSpPr>
          <p:cNvPr id="4" name="Slide Number Placeholder 3"/>
          <p:cNvSpPr>
            <a:spLocks noGrp="1"/>
          </p:cNvSpPr>
          <p:nvPr>
            <p:ph type="sldNum" sz="quarter" idx="5"/>
          </p:nvPr>
        </p:nvSpPr>
        <p:spPr/>
        <p:txBody>
          <a:bodyPr/>
          <a:lstStyle/>
          <a:p>
            <a:fld id="{2410031F-A69E-45A7-B824-B04AE2253638}" type="slidenum">
              <a:rPr lang="en-US" smtClean="0"/>
              <a:t>11</a:t>
            </a:fld>
            <a:endParaRPr lang="en-US"/>
          </a:p>
        </p:txBody>
      </p:sp>
    </p:spTree>
    <p:extLst>
      <p:ext uri="{BB962C8B-B14F-4D97-AF65-F5344CB8AC3E}">
        <p14:creationId xmlns:p14="http://schemas.microsoft.com/office/powerpoint/2010/main" val="159749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family, surrogate</a:t>
            </a:r>
          </a:p>
          <a:p>
            <a:r>
              <a:rPr lang="en-US" dirty="0"/>
              <a:t>Clergy </a:t>
            </a:r>
          </a:p>
          <a:p>
            <a:r>
              <a:rPr lang="en-US" dirty="0"/>
              <a:t>Social worker, nurses, doctors</a:t>
            </a:r>
          </a:p>
          <a:p>
            <a:r>
              <a:rPr lang="en-US" dirty="0"/>
              <a:t>Care navigation</a:t>
            </a:r>
          </a:p>
          <a:p>
            <a:r>
              <a:rPr lang="en-US" dirty="0"/>
              <a:t>Administrators – risk mitigation, protecting the patient, the business is real part of the process, but not at the bedside (competing interests)</a:t>
            </a:r>
          </a:p>
          <a:p>
            <a:r>
              <a:rPr lang="en-US" dirty="0"/>
              <a:t>Ethicists</a:t>
            </a:r>
          </a:p>
          <a:p>
            <a:r>
              <a:rPr lang="en-US" dirty="0"/>
              <a:t>Others?</a:t>
            </a:r>
          </a:p>
          <a:p>
            <a:endParaRPr lang="en-US" dirty="0"/>
          </a:p>
          <a:p>
            <a:r>
              <a:rPr lang="en-US" dirty="0"/>
              <a:t>Frequent and thorough communication</a:t>
            </a:r>
          </a:p>
          <a:p>
            <a:r>
              <a:rPr lang="en-US" dirty="0"/>
              <a:t>Active listening</a:t>
            </a:r>
          </a:p>
          <a:p>
            <a:r>
              <a:rPr lang="en-US" dirty="0"/>
              <a:t>Put aside personal opinions</a:t>
            </a:r>
          </a:p>
          <a:p>
            <a:r>
              <a:rPr lang="en-US" dirty="0"/>
              <a:t>Avoid speaking in euphemism, be sensitive and compassionate</a:t>
            </a:r>
          </a:p>
          <a:p>
            <a:endParaRPr lang="en-US" dirty="0"/>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12</a:t>
            </a:fld>
            <a:endParaRPr lang="en-US"/>
          </a:p>
        </p:txBody>
      </p:sp>
    </p:spTree>
    <p:extLst>
      <p:ext uri="{BB962C8B-B14F-4D97-AF65-F5344CB8AC3E}">
        <p14:creationId xmlns:p14="http://schemas.microsoft.com/office/powerpoint/2010/main" val="206751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13</a:t>
            </a:fld>
            <a:endParaRPr lang="en-US"/>
          </a:p>
        </p:txBody>
      </p:sp>
    </p:spTree>
    <p:extLst>
      <p:ext uri="{BB962C8B-B14F-4D97-AF65-F5344CB8AC3E}">
        <p14:creationId xmlns:p14="http://schemas.microsoft.com/office/powerpoint/2010/main" val="392483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14</a:t>
            </a:fld>
            <a:endParaRPr lang="en-US"/>
          </a:p>
        </p:txBody>
      </p:sp>
    </p:spTree>
    <p:extLst>
      <p:ext uri="{BB962C8B-B14F-4D97-AF65-F5344CB8AC3E}">
        <p14:creationId xmlns:p14="http://schemas.microsoft.com/office/powerpoint/2010/main" val="2435139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15</a:t>
            </a:fld>
            <a:endParaRPr lang="en-US"/>
          </a:p>
        </p:txBody>
      </p:sp>
    </p:spTree>
    <p:extLst>
      <p:ext uri="{BB962C8B-B14F-4D97-AF65-F5344CB8AC3E}">
        <p14:creationId xmlns:p14="http://schemas.microsoft.com/office/powerpoint/2010/main" val="230329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PVS = awake, but not aware. Pt may open their eyes, have sleep/wake cycles and reflexes but not awareness or purposeful activity. Uncertain how or to what degree they feel pain, so comfort measures are still appropriate.</a:t>
            </a:r>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16</a:t>
            </a:fld>
            <a:endParaRPr lang="en-US"/>
          </a:p>
        </p:txBody>
      </p:sp>
    </p:spTree>
    <p:extLst>
      <p:ext uri="{BB962C8B-B14F-4D97-AF65-F5344CB8AC3E}">
        <p14:creationId xmlns:p14="http://schemas.microsoft.com/office/powerpoint/2010/main" val="292222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1722" y="4473893"/>
            <a:ext cx="6493188" cy="4624184"/>
          </a:xfrm>
        </p:spPr>
        <p:txBody>
          <a:bodyPr/>
          <a:lstStyle/>
          <a:p>
            <a:pPr>
              <a:lnSpc>
                <a:spcPct val="107000"/>
              </a:lnSpc>
            </a:pPr>
            <a:r>
              <a:rPr lang="en-US" sz="1100" b="1" kern="100" dirty="0">
                <a:ea typeface="Calibri" panose="020F0502020204030204" pitchFamily="34" charset="0"/>
                <a:cs typeface="Times New Roman" panose="02020603050405020304" pitchFamily="18" charset="0"/>
              </a:rPr>
              <a:t>What ethical concerns does this case raise?</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Autonomy issue. Unclear what Mr. Brady would have wanted. Substituted judgment is the goal but we have to be clear about what he would have wanted to avoid harm. </a:t>
            </a:r>
          </a:p>
          <a:p>
            <a:pPr>
              <a:lnSpc>
                <a:spcPct val="107000"/>
              </a:lnSpc>
            </a:pPr>
            <a:r>
              <a:rPr lang="en-US" sz="1100" b="1" kern="100" dirty="0">
                <a:ea typeface="Calibri" panose="020F0502020204030204" pitchFamily="34" charset="0"/>
                <a:cs typeface="Times New Roman" panose="02020603050405020304" pitchFamily="18" charset="0"/>
              </a:rPr>
              <a:t> How would an advance care directive and MOLST have been helpful? </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Would ideally give specific guidance about what to do. It’s possible he may have wanted a trial of interventions to determine how he responds. He may improve, but he is not likely to reach a level satisfactory to the patient. </a:t>
            </a:r>
          </a:p>
          <a:p>
            <a:pPr>
              <a:lnSpc>
                <a:spcPct val="107000"/>
              </a:lnSpc>
            </a:pPr>
            <a:r>
              <a:rPr lang="en-US" sz="1100" b="1" kern="100" dirty="0">
                <a:ea typeface="Calibri" panose="020F0502020204030204" pitchFamily="34" charset="0"/>
                <a:cs typeface="Times New Roman" panose="02020603050405020304" pitchFamily="18" charset="0"/>
              </a:rPr>
              <a:t> How does the healthcare team determine what Mr. Brady would have wanted?</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They should talk to the partner and the sister and ask them about the conversations they had with the patient about medical issues. Did Mr. Brady discuss his wishes based on any prior illnesses in himself, in loved ones, or friends? Did he put anything in writing regarding his wishes? Does the partner have other legal authority (e.g., POA)? If they are not sure, ask him what his daily activities and sources of enjoyment were. If he could not do those things, would he still want to be kept alive? In DC/MD – partner is able to be the surrogate. </a:t>
            </a:r>
          </a:p>
          <a:p>
            <a:pPr>
              <a:lnSpc>
                <a:spcPct val="107000"/>
              </a:lnSpc>
            </a:pPr>
            <a:r>
              <a:rPr lang="en-US" sz="1100" b="1" kern="100" dirty="0">
                <a:ea typeface="Calibri" panose="020F0502020204030204" pitchFamily="34" charset="0"/>
                <a:cs typeface="Times New Roman" panose="02020603050405020304" pitchFamily="18" charset="0"/>
              </a:rPr>
              <a:t> In your opinion, what is a satisfying resolution to this case?</a:t>
            </a:r>
            <a:endParaRPr lang="en-US" sz="1100" kern="100" dirty="0">
              <a:ea typeface="Calibri" panose="020F0502020204030204" pitchFamily="34" charset="0"/>
              <a:cs typeface="Times New Roman" panose="02020603050405020304" pitchFamily="18" charset="0"/>
            </a:endParaRPr>
          </a:p>
          <a:p>
            <a:pPr fontAlgn="base"/>
            <a:r>
              <a:rPr lang="en-US" sz="1100" dirty="0">
                <a:solidFill>
                  <a:srgbClr val="333333"/>
                </a:solidFill>
                <a:ea typeface="Times New Roman" panose="02020603050405020304" pitchFamily="18" charset="0"/>
              </a:rPr>
              <a:t>“The patient's partner recounted conversations in which the patient had clearly said he would not want his life prolonged if he were severely and permanently disabled. The sister then reiterated her insistence that the patient deserved “every possible chance.” After some additional discussion, the sister was asked “Of course you love your brother and want to help him, but is there anything at all that you know about him that makes you think he would say at this point, ‘Please keep me alive’?” After a long hesitation, she burst into tears and said “No, I guess I'm just being selfish.” Other family members rushed to comfort her and the entire dynamic changed.</a:t>
            </a:r>
            <a:r>
              <a:rPr lang="en-US" sz="1100" dirty="0">
                <a:ea typeface="Times New Roman" panose="02020603050405020304" pitchFamily="18" charset="0"/>
              </a:rPr>
              <a:t> </a:t>
            </a:r>
            <a:r>
              <a:rPr lang="en-US" sz="1100" dirty="0">
                <a:solidFill>
                  <a:srgbClr val="333333"/>
                </a:solidFill>
                <a:ea typeface="Times New Roman" panose="02020603050405020304" pitchFamily="18" charset="0"/>
              </a:rPr>
              <a:t>At the end of the meeting, the physician announced that he would transition care to the fully comfort-oriented approach that his patient clearly would want. The patient died of pneumonia several days later in a private room with family gathered at his bedside talking about how they would keep his memory alive for one another.”</a:t>
            </a:r>
          </a:p>
          <a:p>
            <a:pPr fontAlgn="base"/>
            <a:endParaRPr lang="en-US" sz="1100" dirty="0">
              <a:solidFill>
                <a:srgbClr val="333333"/>
              </a:solidFill>
              <a:ea typeface="Times New Roman" panose="02020603050405020304" pitchFamily="18" charset="0"/>
            </a:endParaRPr>
          </a:p>
          <a:p>
            <a:pPr fontAlgn="base"/>
            <a:r>
              <a:rPr lang="en-US" sz="1100" b="1" dirty="0">
                <a:solidFill>
                  <a:srgbClr val="333333"/>
                </a:solidFill>
                <a:ea typeface="Times New Roman" panose="02020603050405020304" pitchFamily="18" charset="0"/>
              </a:rPr>
              <a:t>NOTE: Communication issue; ethics consult may be helpful. A decision may be ongoing and not resolved in one meeting. Time to assimilate medical facts. </a:t>
            </a:r>
          </a:p>
          <a:p>
            <a:endParaRPr lang="en-US" dirty="0"/>
          </a:p>
        </p:txBody>
      </p:sp>
      <p:sp>
        <p:nvSpPr>
          <p:cNvPr id="4" name="Slide Number Placeholder 3"/>
          <p:cNvSpPr>
            <a:spLocks noGrp="1"/>
          </p:cNvSpPr>
          <p:nvPr>
            <p:ph type="sldNum" sz="quarter" idx="5"/>
          </p:nvPr>
        </p:nvSpPr>
        <p:spPr>
          <a:xfrm>
            <a:off x="3972560" y="8829967"/>
            <a:ext cx="3037840" cy="466433"/>
          </a:xfrm>
        </p:spPr>
        <p:txBody>
          <a:bodyPr/>
          <a:lstStyle/>
          <a:p>
            <a:fld id="{2410031F-A69E-45A7-B824-B04AE2253638}" type="slidenum">
              <a:rPr lang="en-US" smtClean="0"/>
              <a:t>17</a:t>
            </a:fld>
            <a:endParaRPr lang="en-US" dirty="0"/>
          </a:p>
        </p:txBody>
      </p:sp>
    </p:spTree>
    <p:extLst>
      <p:ext uri="{BB962C8B-B14F-4D97-AF65-F5344CB8AC3E}">
        <p14:creationId xmlns:p14="http://schemas.microsoft.com/office/powerpoint/2010/main" val="3392472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18</a:t>
            </a:fld>
            <a:endParaRPr lang="en-US"/>
          </a:p>
        </p:txBody>
      </p:sp>
    </p:spTree>
    <p:extLst>
      <p:ext uri="{BB962C8B-B14F-4D97-AF65-F5344CB8AC3E}">
        <p14:creationId xmlns:p14="http://schemas.microsoft.com/office/powerpoint/2010/main" val="1540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500" y="4473893"/>
            <a:ext cx="6268855" cy="4153167"/>
          </a:xfrm>
        </p:spPr>
        <p:txBody>
          <a:bodyPr/>
          <a:lstStyle/>
          <a:p>
            <a:pPr>
              <a:lnSpc>
                <a:spcPct val="107000"/>
              </a:lnSpc>
            </a:pPr>
            <a:r>
              <a:rPr lang="en-US" sz="1100" b="1" kern="100" dirty="0">
                <a:ea typeface="Calibri" panose="020F0502020204030204" pitchFamily="34" charset="0"/>
                <a:cs typeface="Times New Roman" panose="02020603050405020304" pitchFamily="18" charset="0"/>
              </a:rPr>
              <a:t>What ethical concerns does this case raise? </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Patient autonomy: What does Mrs. Fanning want given her current circumstances and prognosis? It may appear that the children’s request is in conflict with what the patient has said she would want. But this was before her diagnosis. </a:t>
            </a:r>
          </a:p>
          <a:p>
            <a:pPr>
              <a:lnSpc>
                <a:spcPct val="107000"/>
              </a:lnSpc>
            </a:pPr>
            <a:r>
              <a:rPr lang="en-US" sz="1100" b="1" kern="100" dirty="0">
                <a:ea typeface="Calibri" panose="020F0502020204030204" pitchFamily="34" charset="0"/>
                <a:cs typeface="Times New Roman" panose="02020603050405020304" pitchFamily="18" charset="0"/>
              </a:rPr>
              <a:t> Does Mrs. Fanning have the capacity to make healthcare decisions at this point? How is that determined?</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Was an assessment done when she was first admitted? Was she asked about her treatment preferences? Physician would need to assess understanding, appreciation of consequences, reasoning, and making a choice. </a:t>
            </a:r>
          </a:p>
          <a:p>
            <a:pPr>
              <a:lnSpc>
                <a:spcPct val="107000"/>
              </a:lnSpc>
            </a:pPr>
            <a:r>
              <a:rPr lang="en-US" sz="1100" b="1" kern="100" dirty="0">
                <a:ea typeface="Calibri" panose="020F0502020204030204" pitchFamily="34" charset="0"/>
                <a:cs typeface="Times New Roman" panose="02020603050405020304" pitchFamily="18" charset="0"/>
              </a:rPr>
              <a:t> How would the MOLST be used to guide the next steps for Mrs. Fanning? Can the MOLST be overridden? If so, through what process?</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Because the pt had a significant change in circumstances, it is possible that her wishes would have changed. It is important to find out if the AD and MOLST was not updated due to a change in circumstances or whether it was intentional. Her children should be asked about conversations they had with their mother after diagnosis. If she expressed that she would not want all medical interventions if it was unlikely she could return to her daily life, then the surrogate can override the MOLST and AD. </a:t>
            </a:r>
          </a:p>
          <a:p>
            <a:pPr>
              <a:lnSpc>
                <a:spcPct val="107000"/>
              </a:lnSpc>
            </a:pPr>
            <a:r>
              <a:rPr lang="en-US" sz="1100" b="1" kern="100" dirty="0">
                <a:ea typeface="Calibri" panose="020F0502020204030204" pitchFamily="34" charset="0"/>
                <a:cs typeface="Times New Roman" panose="02020603050405020304" pitchFamily="18" charset="0"/>
              </a:rPr>
              <a:t>In your opinion, what is a satisfying resolution to this case?</a:t>
            </a:r>
            <a:endParaRPr lang="en-US" sz="1100" kern="100" dirty="0">
              <a:ea typeface="Calibri" panose="020F0502020204030204" pitchFamily="34" charset="0"/>
              <a:cs typeface="Times New Roman" panose="02020603050405020304" pitchFamily="18" charset="0"/>
            </a:endParaRPr>
          </a:p>
          <a:p>
            <a:pPr>
              <a:lnSpc>
                <a:spcPct val="107000"/>
              </a:lnSpc>
            </a:pPr>
            <a:r>
              <a:rPr lang="en-US" sz="1100" kern="100" dirty="0">
                <a:ea typeface="Calibri" panose="020F0502020204030204" pitchFamily="34" charset="0"/>
                <a:cs typeface="Times New Roman" panose="02020603050405020304" pitchFamily="18" charset="0"/>
              </a:rPr>
              <a:t>Ideally, determining what Mrs. F would have wanted and what her rationale was for wanting all interventions and whether this has changed. Understanding that she will never be restored to “health” and her prognosis is poor. Given the life she had before 3 months ago, she will not be restored to that level of functioning. Comfort care might be in the best interests of the pt. </a:t>
            </a:r>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19</a:t>
            </a:fld>
            <a:endParaRPr lang="en-US"/>
          </a:p>
        </p:txBody>
      </p:sp>
    </p:spTree>
    <p:extLst>
      <p:ext uri="{BB962C8B-B14F-4D97-AF65-F5344CB8AC3E}">
        <p14:creationId xmlns:p14="http://schemas.microsoft.com/office/powerpoint/2010/main" val="144357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2</a:t>
            </a:fld>
            <a:endParaRPr lang="en-US"/>
          </a:p>
        </p:txBody>
      </p:sp>
    </p:spTree>
    <p:extLst>
      <p:ext uri="{BB962C8B-B14F-4D97-AF65-F5344CB8AC3E}">
        <p14:creationId xmlns:p14="http://schemas.microsoft.com/office/powerpoint/2010/main" val="380790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kern="0" dirty="0">
                <a:ea typeface="Calibri" panose="020F0502020204030204" pitchFamily="34" charset="0"/>
                <a:cs typeface="GoudyStd"/>
              </a:rPr>
              <a:t>[If no HCA then move to surrogates. Spouse/domestic partner, Adult children 18+, Parents, Siblings, Everyone Else (affidavit)] </a:t>
            </a:r>
          </a:p>
          <a:p>
            <a:pPr>
              <a:lnSpc>
                <a:spcPct val="107000"/>
              </a:lnSpc>
            </a:pPr>
            <a:endParaRPr lang="en-US" sz="1100" kern="0" dirty="0">
              <a:ea typeface="Calibri" panose="020F0502020204030204" pitchFamily="34" charset="0"/>
              <a:cs typeface="GoudyStd"/>
            </a:endParaRPr>
          </a:p>
          <a:p>
            <a:pPr>
              <a:lnSpc>
                <a:spcPct val="107000"/>
              </a:lnSpc>
            </a:pPr>
            <a:r>
              <a:rPr lang="en-US" sz="1100" kern="0" dirty="0">
                <a:ea typeface="Calibri" panose="020F0502020204030204" pitchFamily="34" charset="0"/>
                <a:cs typeface="GoudyStd"/>
              </a:rPr>
              <a:t>From </a:t>
            </a:r>
            <a:r>
              <a:rPr lang="en-US" sz="1100" kern="0" dirty="0" err="1">
                <a:ea typeface="Calibri" panose="020F0502020204030204" pitchFamily="34" charset="0"/>
                <a:cs typeface="GoudyStd"/>
              </a:rPr>
              <a:t>Wiesen</a:t>
            </a:r>
            <a:r>
              <a:rPr lang="en-US" sz="1100" kern="0" dirty="0">
                <a:ea typeface="Calibri" panose="020F0502020204030204" pitchFamily="34" charset="0"/>
                <a:cs typeface="GoudyStd"/>
              </a:rPr>
              <a:t> et al. “This likely represents the application of the BEST INTEREST vs substituted judgment standard. The clinician must determine if the interventions are clinically indicated or futile in the broader picture. The balance between beneficence and nonmaleficence depends on the clinical condition of the patient</a:t>
            </a:r>
            <a:r>
              <a:rPr lang="en-US" sz="1100" kern="100" dirty="0">
                <a:ea typeface="Calibri" panose="020F0502020204030204" pitchFamily="34" charset="0"/>
                <a:cs typeface="Times New Roman" panose="02020603050405020304" pitchFamily="18" charset="0"/>
              </a:rPr>
              <a:t> </a:t>
            </a:r>
            <a:r>
              <a:rPr lang="en-US" sz="1100" kern="0" dirty="0">
                <a:ea typeface="Calibri" panose="020F0502020204030204" pitchFamily="34" charset="0"/>
                <a:cs typeface="GoudyStd"/>
              </a:rPr>
              <a:t>and the patient’s values. Ideally, clinical decision-making proceeds through a partnership between patients, physicians, and other members of the clinical team. In this case the ICU physician and team must make decisions based on the patient’s best interests, which entails maximizing benefits</a:t>
            </a:r>
            <a:r>
              <a:rPr lang="en-US" sz="1100" kern="100" dirty="0">
                <a:ea typeface="Calibri" panose="020F0502020204030204" pitchFamily="34" charset="0"/>
                <a:cs typeface="Times New Roman" panose="02020603050405020304" pitchFamily="18" charset="0"/>
              </a:rPr>
              <a:t> </a:t>
            </a:r>
            <a:r>
              <a:rPr lang="en-US" sz="1100" kern="0" dirty="0">
                <a:ea typeface="Calibri" panose="020F0502020204030204" pitchFamily="34" charset="0"/>
                <a:cs typeface="GoudyStd"/>
              </a:rPr>
              <a:t>and minimizing burdens of treatment. For this 78-year-old patient, it would also be appropriate to include a social worker to further explore the existence of family members, friends, and others who</a:t>
            </a:r>
            <a:r>
              <a:rPr lang="en-US" sz="1100" kern="100" dirty="0">
                <a:ea typeface="Calibri" panose="020F0502020204030204" pitchFamily="34" charset="0"/>
                <a:cs typeface="Times New Roman" panose="02020603050405020304" pitchFamily="18" charset="0"/>
              </a:rPr>
              <a:t> </a:t>
            </a:r>
            <a:r>
              <a:rPr lang="en-US" sz="1100" kern="0" dirty="0">
                <a:ea typeface="Calibri" panose="020F0502020204030204" pitchFamily="34" charset="0"/>
                <a:cs typeface="GoudyStd"/>
              </a:rPr>
              <a:t>may know something about the patient’s values, lifestyle, and activities of daily living prior to her strokes and dementia. For example, the social worker could contact the extended-care facility to see if the patient had visitors while there or if there is a record of an advance directive or next of kin. Finally, the hospital’s ethics consultation service should be asked to review the case and to provide ethically</a:t>
            </a:r>
            <a:r>
              <a:rPr lang="en-US" sz="1100" kern="100" dirty="0">
                <a:ea typeface="Calibri" panose="020F0502020204030204" pitchFamily="34" charset="0"/>
                <a:cs typeface="Times New Roman" panose="02020603050405020304" pitchFamily="18" charset="0"/>
              </a:rPr>
              <a:t> </a:t>
            </a:r>
            <a:r>
              <a:rPr lang="en-US" sz="1100" kern="0" dirty="0">
                <a:ea typeface="Calibri" panose="020F0502020204030204" pitchFamily="34" charset="0"/>
                <a:cs typeface="GoudyStd"/>
              </a:rPr>
              <a:t>supportable recommendations. Throughout the patient’s ICU stay, intensive efforts should</a:t>
            </a:r>
            <a:r>
              <a:rPr lang="en-US" sz="1100" kern="100" dirty="0">
                <a:ea typeface="Calibri" panose="020F0502020204030204" pitchFamily="34" charset="0"/>
                <a:cs typeface="Times New Roman" panose="02020603050405020304" pitchFamily="18" charset="0"/>
              </a:rPr>
              <a:t> </a:t>
            </a:r>
            <a:r>
              <a:rPr lang="en-US" sz="1100" kern="0" dirty="0">
                <a:ea typeface="Calibri" panose="020F0502020204030204" pitchFamily="34" charset="0"/>
                <a:cs typeface="GoudyStd"/>
              </a:rPr>
              <a:t>be given to ensure the patient’s comfort.”</a:t>
            </a:r>
          </a:p>
          <a:p>
            <a:pPr>
              <a:lnSpc>
                <a:spcPct val="107000"/>
              </a:lnSpc>
            </a:pPr>
            <a:endParaRPr lang="en-US" sz="1100" kern="0" dirty="0">
              <a:ea typeface="Calibri" panose="020F0502020204030204" pitchFamily="34" charset="0"/>
              <a:cs typeface="Times New Roman" panose="02020603050405020304" pitchFamily="18" charset="0"/>
            </a:endParaRPr>
          </a:p>
          <a:p>
            <a:pPr>
              <a:lnSpc>
                <a:spcPct val="107000"/>
              </a:lnSpc>
            </a:pPr>
            <a:r>
              <a:rPr lang="en-US" sz="1100" b="1" kern="0" dirty="0">
                <a:ea typeface="Calibri" panose="020F0502020204030204" pitchFamily="34" charset="0"/>
                <a:cs typeface="Times New Roman" panose="02020603050405020304" pitchFamily="18" charset="0"/>
              </a:rPr>
              <a:t>If the team feels that medical </a:t>
            </a:r>
            <a:r>
              <a:rPr lang="en-US" sz="1100" b="1" kern="0" dirty="0" err="1">
                <a:ea typeface="Calibri" panose="020F0502020204030204" pitchFamily="34" charset="0"/>
                <a:cs typeface="Times New Roman" panose="02020603050405020304" pitchFamily="18" charset="0"/>
              </a:rPr>
              <a:t>tx</a:t>
            </a:r>
            <a:r>
              <a:rPr lang="en-US" sz="1100" b="1" kern="0" dirty="0">
                <a:ea typeface="Calibri" panose="020F0502020204030204" pitchFamily="34" charset="0"/>
                <a:cs typeface="Times New Roman" panose="02020603050405020304" pitchFamily="18" charset="0"/>
              </a:rPr>
              <a:t> is ineffective, can 2 MDs sign off on the transition to comfort care only in the absence of a proxy or should an ethics consult be obtained? Or both? </a:t>
            </a:r>
          </a:p>
          <a:p>
            <a:pPr>
              <a:lnSpc>
                <a:spcPct val="107000"/>
              </a:lnSpc>
            </a:pPr>
            <a:endParaRPr lang="en-US" sz="1100" b="1" kern="100"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20</a:t>
            </a:fld>
            <a:endParaRPr lang="en-US"/>
          </a:p>
        </p:txBody>
      </p:sp>
    </p:spTree>
    <p:extLst>
      <p:ext uri="{BB962C8B-B14F-4D97-AF65-F5344CB8AC3E}">
        <p14:creationId xmlns:p14="http://schemas.microsoft.com/office/powerpoint/2010/main" val="18120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designating a health care agent/surrogate – legal document, put in writing. Very important for people to have AD (and if applicable MOLST) if they are in a facility or hospital. All adults should have these documents, but especially important if diagnosed with a serious disease or during hospitalization. Preferences may change after experience with own or loved one’s illness. Revisit and update. </a:t>
            </a:r>
          </a:p>
          <a:p>
            <a:r>
              <a:rPr lang="en-US" dirty="0"/>
              <a:t>Consider what “living well” means. </a:t>
            </a:r>
          </a:p>
          <a:p>
            <a:endParaRPr lang="en-US" dirty="0"/>
          </a:p>
          <a:p>
            <a:r>
              <a:rPr lang="en-US" dirty="0"/>
              <a:t>Role of social workers, ethics board.</a:t>
            </a:r>
          </a:p>
          <a:p>
            <a:endParaRPr lang="en-US" dirty="0"/>
          </a:p>
          <a:p>
            <a:r>
              <a:rPr lang="en-US" dirty="0"/>
              <a:t>How does applying an ethical framework help? What are the limitations?</a:t>
            </a:r>
          </a:p>
          <a:p>
            <a:endParaRPr lang="en-US" dirty="0"/>
          </a:p>
          <a:p>
            <a:r>
              <a:rPr lang="en-US" dirty="0"/>
              <a:t>Were these mainly communication issues?</a:t>
            </a:r>
          </a:p>
          <a:p>
            <a:endParaRPr lang="en-US" dirty="0"/>
          </a:p>
          <a:p>
            <a:r>
              <a:rPr lang="en-US" dirty="0"/>
              <a:t>Important role of palliative care team. Can help the family gain more clarity in the goals of care.</a:t>
            </a:r>
          </a:p>
          <a:p>
            <a:endParaRPr lang="en-US" dirty="0"/>
          </a:p>
          <a:p>
            <a:r>
              <a:rPr lang="en-US" b="1" dirty="0"/>
              <a:t>Importance of what we are doing today – having these discussions. Majority of the work happens in the community. Get the word out about talking with loved ones and documenting end of life wishes. Appropriate for NCHDD.</a:t>
            </a:r>
          </a:p>
        </p:txBody>
      </p:sp>
      <p:sp>
        <p:nvSpPr>
          <p:cNvPr id="4" name="Slide Number Placeholder 3"/>
          <p:cNvSpPr>
            <a:spLocks noGrp="1"/>
          </p:cNvSpPr>
          <p:nvPr>
            <p:ph type="sldNum" sz="quarter" idx="5"/>
          </p:nvPr>
        </p:nvSpPr>
        <p:spPr/>
        <p:txBody>
          <a:bodyPr/>
          <a:lstStyle/>
          <a:p>
            <a:fld id="{2410031F-A69E-45A7-B824-B04AE2253638}" type="slidenum">
              <a:rPr lang="en-US" smtClean="0"/>
              <a:t>21</a:t>
            </a:fld>
            <a:endParaRPr lang="en-US"/>
          </a:p>
        </p:txBody>
      </p:sp>
    </p:spTree>
    <p:extLst>
      <p:ext uri="{BB962C8B-B14F-4D97-AF65-F5344CB8AC3E}">
        <p14:creationId xmlns:p14="http://schemas.microsoft.com/office/powerpoint/2010/main" val="106153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22</a:t>
            </a:fld>
            <a:endParaRPr lang="en-US"/>
          </a:p>
        </p:txBody>
      </p:sp>
    </p:spTree>
    <p:extLst>
      <p:ext uri="{BB962C8B-B14F-4D97-AF65-F5344CB8AC3E}">
        <p14:creationId xmlns:p14="http://schemas.microsoft.com/office/powerpoint/2010/main" val="3306332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23</a:t>
            </a:fld>
            <a:endParaRPr lang="en-US"/>
          </a:p>
        </p:txBody>
      </p:sp>
    </p:spTree>
    <p:extLst>
      <p:ext uri="{BB962C8B-B14F-4D97-AF65-F5344CB8AC3E}">
        <p14:creationId xmlns:p14="http://schemas.microsoft.com/office/powerpoint/2010/main" val="354607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3</a:t>
            </a:fld>
            <a:endParaRPr lang="en-US"/>
          </a:p>
        </p:txBody>
      </p:sp>
    </p:spTree>
    <p:extLst>
      <p:ext uri="{BB962C8B-B14F-4D97-AF65-F5344CB8AC3E}">
        <p14:creationId xmlns:p14="http://schemas.microsoft.com/office/powerpoint/2010/main" val="204132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4</a:t>
            </a:fld>
            <a:endParaRPr lang="en-US"/>
          </a:p>
        </p:txBody>
      </p:sp>
    </p:spTree>
    <p:extLst>
      <p:ext uri="{BB962C8B-B14F-4D97-AF65-F5344CB8AC3E}">
        <p14:creationId xmlns:p14="http://schemas.microsoft.com/office/powerpoint/2010/main" val="152579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5</a:t>
            </a:fld>
            <a:endParaRPr lang="en-US"/>
          </a:p>
        </p:txBody>
      </p:sp>
    </p:spTree>
    <p:extLst>
      <p:ext uri="{BB962C8B-B14F-4D97-AF65-F5344CB8AC3E}">
        <p14:creationId xmlns:p14="http://schemas.microsoft.com/office/powerpoint/2010/main" val="245249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10031F-A69E-45A7-B824-B04AE2253638}" type="slidenum">
              <a:rPr lang="en-US" smtClean="0"/>
              <a:t>6</a:t>
            </a:fld>
            <a:endParaRPr lang="en-US"/>
          </a:p>
        </p:txBody>
      </p:sp>
    </p:spTree>
    <p:extLst>
      <p:ext uri="{BB962C8B-B14F-4D97-AF65-F5344CB8AC3E}">
        <p14:creationId xmlns:p14="http://schemas.microsoft.com/office/powerpoint/2010/main" val="278377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63481"/>
          </a:xfrm>
        </p:spPr>
        <p:txBody>
          <a:bodyPr/>
          <a:lstStyle/>
          <a:p>
            <a:r>
              <a:rPr lang="en-US" b="1" dirty="0"/>
              <a:t>Beth can do first 2 bullets</a:t>
            </a:r>
          </a:p>
          <a:p>
            <a:r>
              <a:rPr lang="en-US" dirty="0"/>
              <a:t>Many ethical issues but these are the ones we highlight.  Because upholding pt autonomy is key, ethical problems may ensure when we don’t know what the pt would have wanted and nobody designated to help or that person is not clear. </a:t>
            </a:r>
          </a:p>
          <a:p>
            <a:endParaRPr lang="en-US" dirty="0"/>
          </a:p>
          <a:p>
            <a:r>
              <a:rPr lang="en-US" dirty="0"/>
              <a:t>We respect religious or cultural beliefs and want to honor them. Further exploration and support may be helpful from clergy. Also important for family to fully understand medical condition and prognosis and full range of options. Reminder that it is important not to assume a set of beliefs based on how someone identifies their religion or cultural background. Different belief systems regarding maintaining dignity, sanctity of life, specific treatments (transfusion), etc. Also specific practices like meditation, mindfulness, etc. </a:t>
            </a:r>
          </a:p>
          <a:p>
            <a:endParaRPr lang="en-US" dirty="0"/>
          </a:p>
          <a:p>
            <a:r>
              <a:rPr lang="en-US" dirty="0"/>
              <a:t>Patients or loved ones want “everything” even though there is little to no prospect of meaningful recovery or restoration to health; treatment may be futile in this respect but care is still provided. This may be related to issues about understanding – so communication and taking time is important.</a:t>
            </a:r>
          </a:p>
          <a:p>
            <a:endParaRPr lang="en-US" dirty="0"/>
          </a:p>
          <a:p>
            <a:r>
              <a:rPr lang="en-US" dirty="0"/>
              <a:t>Moral distress among the team is important to recognize and address. [Beth, example from PC conf of a dying young adult patient who continued to receive fluid and constant paracentesis]</a:t>
            </a:r>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7</a:t>
            </a:fld>
            <a:endParaRPr lang="en-US"/>
          </a:p>
        </p:txBody>
      </p:sp>
    </p:spTree>
    <p:extLst>
      <p:ext uri="{BB962C8B-B14F-4D97-AF65-F5344CB8AC3E}">
        <p14:creationId xmlns:p14="http://schemas.microsoft.com/office/powerpoint/2010/main" val="138986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One of strongest reasons for applying ethical reasoning to EOL dilemmas is to provide a structure with </a:t>
            </a:r>
            <a:r>
              <a:rPr lang="en-US" sz="1200" b="1" dirty="0"/>
              <a:t>clarity and consistency </a:t>
            </a:r>
            <a:r>
              <a:rPr lang="en-US" sz="1200" dirty="0"/>
              <a:t>to our decisions. When our decisions are not consistent it’s important to tease out the unique circumstances. It also helps with transparency , upholding legal and professional standards, and reducing moral distress amongst healthcare providers. There are many frameworks, and we could spend hours discussing – whole courses, books, and conferences are devoted to this.</a:t>
            </a:r>
          </a:p>
          <a:p>
            <a:endParaRPr lang="en-US" dirty="0"/>
          </a:p>
          <a:p>
            <a:r>
              <a:rPr lang="en-US" dirty="0"/>
              <a:t>First identify the ethical problem and the stakeholders</a:t>
            </a:r>
          </a:p>
          <a:p>
            <a:endParaRPr lang="en-US" dirty="0"/>
          </a:p>
        </p:txBody>
      </p:sp>
      <p:sp>
        <p:nvSpPr>
          <p:cNvPr id="4" name="Slide Number Placeholder 3"/>
          <p:cNvSpPr>
            <a:spLocks noGrp="1"/>
          </p:cNvSpPr>
          <p:nvPr>
            <p:ph type="sldNum" sz="quarter" idx="5"/>
          </p:nvPr>
        </p:nvSpPr>
        <p:spPr/>
        <p:txBody>
          <a:bodyPr/>
          <a:lstStyle/>
          <a:p>
            <a:fld id="{2410031F-A69E-45A7-B824-B04AE2253638}" type="slidenum">
              <a:rPr lang="en-US" smtClean="0"/>
              <a:t>8</a:t>
            </a:fld>
            <a:endParaRPr lang="en-US"/>
          </a:p>
        </p:txBody>
      </p:sp>
    </p:spTree>
    <p:extLst>
      <p:ext uri="{BB962C8B-B14F-4D97-AF65-F5344CB8AC3E}">
        <p14:creationId xmlns:p14="http://schemas.microsoft.com/office/powerpoint/2010/main" val="24882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659" y="4473892"/>
            <a:ext cx="6417276" cy="3660458"/>
          </a:xfrm>
        </p:spPr>
        <p:txBody>
          <a:bodyPr/>
          <a:lstStyle/>
          <a:p>
            <a:r>
              <a:rPr lang="en-US" sz="1000" dirty="0"/>
              <a:t>But today we will apply </a:t>
            </a:r>
            <a:r>
              <a:rPr lang="en-US" sz="1000" b="1" dirty="0" err="1"/>
              <a:t>principlism</a:t>
            </a:r>
            <a:r>
              <a:rPr lang="en-US" sz="1000" dirty="0"/>
              <a:t>, which espouses 4 main principles outlined here. These principles, which were first published in 1979 by 2 American bioethicists, Beauchamp and Childress, are fairly straightforward, but it is up to the decision makers to determine what the strongest or prima facie obligation is, for example, avoiding harm (</a:t>
            </a:r>
            <a:r>
              <a:rPr lang="en-US" sz="1000" dirty="0" err="1"/>
              <a:t>nonmalef</a:t>
            </a:r>
            <a:r>
              <a:rPr lang="en-US" sz="1000" dirty="0"/>
              <a:t>) instead of honoring a person’s autonomy.  </a:t>
            </a:r>
          </a:p>
          <a:p>
            <a:endParaRPr lang="en-US" sz="1000" dirty="0"/>
          </a:p>
          <a:p>
            <a:r>
              <a:rPr lang="en-US" sz="1000" b="1" dirty="0"/>
              <a:t>Autonomy</a:t>
            </a:r>
            <a:r>
              <a:rPr lang="en-US" sz="1000" dirty="0"/>
              <a:t> – respecting rights to make own decisions – so as we will discuss today it’s important to know </a:t>
            </a:r>
            <a:r>
              <a:rPr lang="en-US" sz="1000" b="1" dirty="0"/>
              <a:t>what those decisions are </a:t>
            </a:r>
            <a:r>
              <a:rPr lang="en-US" sz="1000" dirty="0"/>
              <a:t>and that these have to be expressed by a person who has the cognitive ability to make those decisions.  When a person can no longer communicate, we are still mindful of upholding their autonomy by honoring their wishes ideally by relying on what they communicated, or how a HCA or surrogates acts on their behalf. </a:t>
            </a:r>
          </a:p>
          <a:p>
            <a:r>
              <a:rPr lang="en-US" sz="1000" b="1" dirty="0"/>
              <a:t>Beneficence </a:t>
            </a:r>
            <a:r>
              <a:rPr lang="en-US" sz="1000" dirty="0"/>
              <a:t>– promoting positive actions and effects</a:t>
            </a:r>
          </a:p>
          <a:p>
            <a:r>
              <a:rPr lang="en-US" sz="1000" b="1" dirty="0"/>
              <a:t>Nonmaleficence</a:t>
            </a:r>
            <a:r>
              <a:rPr lang="en-US" sz="1000" dirty="0"/>
              <a:t> – avoiding harm where possible. So here we want to be sensitive to making decisions that have good intentions but may have unintentional outcomes. For example, increasing pain relief to provide comfort may also hasten death, though that is not the desired outcome. </a:t>
            </a:r>
          </a:p>
          <a:p>
            <a:r>
              <a:rPr lang="en-US" sz="1000" b="1" dirty="0"/>
              <a:t>CONSIDERING THE GOALS OF CARE IS CRITICAL TO EVALUATING BENEF VS NONMALEF</a:t>
            </a:r>
          </a:p>
          <a:p>
            <a:endParaRPr lang="en-US" sz="1000" b="1" dirty="0"/>
          </a:p>
          <a:p>
            <a:r>
              <a:rPr lang="en-US" sz="1000" b="1" dirty="0"/>
              <a:t>Justice</a:t>
            </a:r>
            <a:r>
              <a:rPr lang="en-US" sz="1000" dirty="0"/>
              <a:t> – of these 4, least likely to be invoked at the bedside, but very relevant at EOL as we consider resource allocation concerns. We know that a significant proportion of health care expenditures are related to EOL care, but in many cases, extensive life-saving and sustaining </a:t>
            </a:r>
            <a:r>
              <a:rPr lang="en-US" sz="1000" dirty="0" err="1"/>
              <a:t>tx</a:t>
            </a:r>
            <a:r>
              <a:rPr lang="en-US" sz="1000" dirty="0"/>
              <a:t> is not consistent with what patients want, particularly when people have a terminal condition. I recently attended a PC conference where the staff discussed a few patients who had extensive stays in the ICU receiving what was considered futile </a:t>
            </a:r>
            <a:r>
              <a:rPr lang="en-US" sz="1000" dirty="0" err="1"/>
              <a:t>tx</a:t>
            </a:r>
            <a:r>
              <a:rPr lang="en-US" sz="1000" dirty="0"/>
              <a:t>, thus making those beds unavailable for pts with treatable conditions. Another unique consideration to think about here is that the moral distress that may ensue among HCPs in delivering such treatments may ultimately take its toll, resulting in fewer HCPs who want to remain in this field. At that same conf, the team discussed a case of a woman who was days away from death but the family insisted on everything being done for her. Constant hydration resulted in constant paracentesis (or removal of abdominal fluid). The team was beside themselves in distress and felt like this taxed their resources both emotionally and physically. This of course raises other ethical issues. </a:t>
            </a:r>
          </a:p>
          <a:p>
            <a:endParaRPr lang="en-US" sz="800" dirty="0"/>
          </a:p>
        </p:txBody>
      </p:sp>
      <p:sp>
        <p:nvSpPr>
          <p:cNvPr id="4" name="Slide Number Placeholder 3"/>
          <p:cNvSpPr>
            <a:spLocks noGrp="1"/>
          </p:cNvSpPr>
          <p:nvPr>
            <p:ph type="sldNum" sz="quarter" idx="5"/>
          </p:nvPr>
        </p:nvSpPr>
        <p:spPr/>
        <p:txBody>
          <a:bodyPr/>
          <a:lstStyle/>
          <a:p>
            <a:fld id="{2410031F-A69E-45A7-B824-B04AE2253638}" type="slidenum">
              <a:rPr lang="en-US" smtClean="0"/>
              <a:t>9</a:t>
            </a:fld>
            <a:endParaRPr lang="en-US"/>
          </a:p>
        </p:txBody>
      </p:sp>
    </p:spTree>
    <p:extLst>
      <p:ext uri="{BB962C8B-B14F-4D97-AF65-F5344CB8AC3E}">
        <p14:creationId xmlns:p14="http://schemas.microsoft.com/office/powerpoint/2010/main" val="3541560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3102539757"/>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2252072987"/>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047229982"/>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CBE099F-3B56-4775-A8A1-D1D3B26188A3}"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6200243"/>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02150648"/>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587247340"/>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58210346"/>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2636571507"/>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26E7E-8D68-4777-AFEC-1BD3998C403F}" type="datetimeFigureOut">
              <a:rPr lang="en-US" smtClean="0"/>
              <a:t>4/16/2024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CBE099F-3B56-4775-A8A1-D1D3B26188A3}" type="slidenum">
              <a:rPr lang="en-US" smtClean="0"/>
              <a:t>‹#›</a:t>
            </a:fld>
            <a:endParaRPr lang="en-US" dirty="0"/>
          </a:p>
        </p:txBody>
      </p:sp>
    </p:spTree>
    <p:extLst>
      <p:ext uri="{BB962C8B-B14F-4D97-AF65-F5344CB8AC3E}">
        <p14:creationId xmlns:p14="http://schemas.microsoft.com/office/powerpoint/2010/main" val="1158660996"/>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560263530"/>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230751704"/>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917661249"/>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3995297560"/>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3374430823"/>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1374379323"/>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3914451325"/>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26E7E-8D68-4777-AFEC-1BD3998C403F}"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BE099F-3B56-4775-A8A1-D1D3B26188A3}" type="slidenum">
              <a:rPr lang="en-US" smtClean="0"/>
              <a:t>‹#›</a:t>
            </a:fld>
            <a:endParaRPr lang="en-US" dirty="0"/>
          </a:p>
        </p:txBody>
      </p:sp>
    </p:spTree>
    <p:extLst>
      <p:ext uri="{BB962C8B-B14F-4D97-AF65-F5344CB8AC3E}">
        <p14:creationId xmlns:p14="http://schemas.microsoft.com/office/powerpoint/2010/main" val="612172766"/>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426E7E-8D68-4777-AFEC-1BD3998C403F}" type="datetimeFigureOut">
              <a:rPr lang="en-US" smtClean="0"/>
              <a:t>4/16/2024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CBE099F-3B56-4775-A8A1-D1D3B26188A3}" type="slidenum">
              <a:rPr lang="en-US" smtClean="0"/>
              <a:t>‹#›</a:t>
            </a:fld>
            <a:endParaRPr lang="en-US" dirty="0"/>
          </a:p>
        </p:txBody>
      </p:sp>
    </p:spTree>
    <p:extLst>
      <p:ext uri="{BB962C8B-B14F-4D97-AF65-F5344CB8AC3E}">
        <p14:creationId xmlns:p14="http://schemas.microsoft.com/office/powerpoint/2010/main" val="15253917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immattersacp.org/archives/2008/02/ethics.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mccelc.org/resources" TargetMode="External"/><Relationship Id="rId7" Type="http://schemas.openxmlformats.org/officeDocument/2006/relationships/hyperlink" Target="https://code-medical-ethics.ama-assn.org/ethics-opinions/decisions-adult-patients-who-lack-capac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ode-medical-ethics.ama-assn.org/ethics-opinions/ethics-committees-health-care-institutions" TargetMode="External"/><Relationship Id="rId5" Type="http://schemas.openxmlformats.org/officeDocument/2006/relationships/hyperlink" Target="https://www.ncbi.nlm.nih.gov/pmc/articles/PMC7958189/" TargetMode="External"/><Relationship Id="rId4" Type="http://schemas.openxmlformats.org/officeDocument/2006/relationships/hyperlink" Target="https://www.nwabr.org/sites/default/files/EthicsBackgroun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58F3-8642-49A9-9FD5-51B0637EF0AF}"/>
              </a:ext>
            </a:extLst>
          </p:cNvPr>
          <p:cNvSpPr>
            <a:spLocks noGrp="1"/>
          </p:cNvSpPr>
          <p:nvPr>
            <p:ph type="ctrTitle"/>
          </p:nvPr>
        </p:nvSpPr>
        <p:spPr>
          <a:xfrm>
            <a:off x="-6352" y="2771996"/>
            <a:ext cx="7635270" cy="1373070"/>
          </a:xfrm>
        </p:spPr>
        <p:txBody>
          <a:bodyPr anchor="ctr">
            <a:noAutofit/>
          </a:bodyPr>
          <a:lstStyle/>
          <a:p>
            <a:pPr algn="ctr"/>
            <a:r>
              <a:rPr lang="en-US" sz="3600" i="1" dirty="0"/>
              <a:t>Ethics in Death and Dying </a:t>
            </a:r>
          </a:p>
        </p:txBody>
      </p:sp>
      <p:pic>
        <p:nvPicPr>
          <p:cNvPr id="4" name="Picture 3">
            <a:extLst>
              <a:ext uri="{FF2B5EF4-FFF2-40B4-BE49-F238E27FC236}">
                <a16:creationId xmlns:a16="http://schemas.microsoft.com/office/drawing/2014/main" id="{9EEBCD0F-D6B8-4726-9B1E-BB7B7FE102C6}"/>
              </a:ext>
            </a:extLst>
          </p:cNvPr>
          <p:cNvPicPr>
            <a:picLocks noChangeAspect="1"/>
          </p:cNvPicPr>
          <p:nvPr/>
        </p:nvPicPr>
        <p:blipFill>
          <a:blip r:embed="rId3"/>
          <a:stretch>
            <a:fillRect/>
          </a:stretch>
        </p:blipFill>
        <p:spPr>
          <a:xfrm>
            <a:off x="8187091" y="1791742"/>
            <a:ext cx="3358478" cy="3274516"/>
          </a:xfrm>
          <a:prstGeom prst="rect">
            <a:avLst/>
          </a:prstGeom>
          <a:ln>
            <a:noFill/>
          </a:ln>
          <a:effectLst>
            <a:outerShdw blurRad="76200" dist="63500" dir="5040000" algn="tl" rotWithShape="0">
              <a:srgbClr val="000000">
                <a:alpha val="41000"/>
              </a:srgbClr>
            </a:outerShdw>
          </a:effectLst>
        </p:spPr>
      </p:pic>
      <p:sp>
        <p:nvSpPr>
          <p:cNvPr id="16" name="Subtitle 2">
            <a:extLst>
              <a:ext uri="{FF2B5EF4-FFF2-40B4-BE49-F238E27FC236}">
                <a16:creationId xmlns:a16="http://schemas.microsoft.com/office/drawing/2014/main" id="{C54A444D-BF52-4561-90E1-04390B7E5FD0}"/>
              </a:ext>
            </a:extLst>
          </p:cNvPr>
          <p:cNvSpPr txBox="1">
            <a:spLocks/>
          </p:cNvSpPr>
          <p:nvPr/>
        </p:nvSpPr>
        <p:spPr>
          <a:xfrm>
            <a:off x="299149" y="169286"/>
            <a:ext cx="7269871" cy="85214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National Healthcare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Decisions Day</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prstClr val="white"/>
                </a:solidFill>
                <a:latin typeface="Trebuchet MS" panose="020B0603020202020204"/>
              </a:rPr>
              <a:t>April 16, 2024</a:t>
            </a: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5" name="Picture 4" descr="A logo for a nursing home&#10;&#10;Description automatically generated">
            <a:extLst>
              <a:ext uri="{FF2B5EF4-FFF2-40B4-BE49-F238E27FC236}">
                <a16:creationId xmlns:a16="http://schemas.microsoft.com/office/drawing/2014/main" id="{63A1AAC9-6FD6-1CF2-087F-BC9C97712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17" y="5040493"/>
            <a:ext cx="2137203" cy="1504744"/>
          </a:xfrm>
          <a:prstGeom prst="rect">
            <a:avLst/>
          </a:prstGeom>
        </p:spPr>
      </p:pic>
      <p:sp>
        <p:nvSpPr>
          <p:cNvPr id="6" name="TextBox 5">
            <a:extLst>
              <a:ext uri="{FF2B5EF4-FFF2-40B4-BE49-F238E27FC236}">
                <a16:creationId xmlns:a16="http://schemas.microsoft.com/office/drawing/2014/main" id="{0541D121-BEA8-E266-3FB3-1D5E478B1101}"/>
              </a:ext>
            </a:extLst>
          </p:cNvPr>
          <p:cNvSpPr txBox="1"/>
          <p:nvPr/>
        </p:nvSpPr>
        <p:spPr>
          <a:xfrm>
            <a:off x="3911600" y="5474674"/>
            <a:ext cx="1788160" cy="646331"/>
          </a:xfrm>
          <a:prstGeom prst="rect">
            <a:avLst/>
          </a:prstGeom>
          <a:noFill/>
        </p:spPr>
        <p:txBody>
          <a:bodyPr wrap="square" rtlCol="0">
            <a:spAutoFit/>
          </a:bodyPr>
          <a:lstStyle/>
          <a:p>
            <a:r>
              <a:rPr lang="en-US" dirty="0"/>
              <a:t>Thank You to </a:t>
            </a:r>
          </a:p>
          <a:p>
            <a:r>
              <a:rPr lang="en-US" dirty="0"/>
              <a:t>Our Sponsor!</a:t>
            </a:r>
          </a:p>
        </p:txBody>
      </p:sp>
      <p:sp>
        <p:nvSpPr>
          <p:cNvPr id="3" name="TextBox 2">
            <a:extLst>
              <a:ext uri="{FF2B5EF4-FFF2-40B4-BE49-F238E27FC236}">
                <a16:creationId xmlns:a16="http://schemas.microsoft.com/office/drawing/2014/main" id="{8D95EEA4-4E26-4BB1-97B6-2E259083A8F0}"/>
              </a:ext>
            </a:extLst>
          </p:cNvPr>
          <p:cNvSpPr txBox="1"/>
          <p:nvPr/>
        </p:nvSpPr>
        <p:spPr>
          <a:xfrm>
            <a:off x="9082747" y="5166897"/>
            <a:ext cx="1582497" cy="307777"/>
          </a:xfrm>
          <a:prstGeom prst="rect">
            <a:avLst/>
          </a:prstGeom>
          <a:noFill/>
        </p:spPr>
        <p:txBody>
          <a:bodyPr wrap="square" rtlCol="0">
            <a:spAutoFit/>
          </a:bodyPr>
          <a:lstStyle/>
          <a:p>
            <a:r>
              <a:rPr lang="en-US" sz="1400" i="1" dirty="0">
                <a:solidFill>
                  <a:schemeClr val="bg1"/>
                </a:solidFill>
              </a:rPr>
              <a:t>www.mccelc.org</a:t>
            </a:r>
          </a:p>
        </p:txBody>
      </p:sp>
    </p:spTree>
    <p:extLst>
      <p:ext uri="{BB962C8B-B14F-4D97-AF65-F5344CB8AC3E}">
        <p14:creationId xmlns:p14="http://schemas.microsoft.com/office/powerpoint/2010/main" val="2213358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930E-3D14-F04A-7E15-0FF827560FA9}"/>
              </a:ext>
            </a:extLst>
          </p:cNvPr>
          <p:cNvSpPr>
            <a:spLocks noGrp="1"/>
          </p:cNvSpPr>
          <p:nvPr>
            <p:ph type="title"/>
          </p:nvPr>
        </p:nvSpPr>
        <p:spPr/>
        <p:txBody>
          <a:bodyPr>
            <a:normAutofit/>
          </a:bodyPr>
          <a:lstStyle/>
          <a:p>
            <a:r>
              <a:rPr lang="en-US" dirty="0"/>
              <a:t>Assessing Decision-Making Capacity (DMC)  </a:t>
            </a:r>
            <a:r>
              <a:rPr lang="en-US" i="1" dirty="0"/>
              <a:t>(Alvin)</a:t>
            </a:r>
          </a:p>
        </p:txBody>
      </p:sp>
      <p:sp>
        <p:nvSpPr>
          <p:cNvPr id="6" name="Content Placeholder 5">
            <a:extLst>
              <a:ext uri="{FF2B5EF4-FFF2-40B4-BE49-F238E27FC236}">
                <a16:creationId xmlns:a16="http://schemas.microsoft.com/office/drawing/2014/main" id="{D70F3EFD-C5CA-3878-7789-A08A31A03959}"/>
              </a:ext>
            </a:extLst>
          </p:cNvPr>
          <p:cNvSpPr>
            <a:spLocks noGrp="1"/>
          </p:cNvSpPr>
          <p:nvPr>
            <p:ph idx="1"/>
          </p:nvPr>
        </p:nvSpPr>
        <p:spPr>
          <a:xfrm>
            <a:off x="680321" y="2336873"/>
            <a:ext cx="10712609" cy="4175138"/>
          </a:xfrm>
        </p:spPr>
        <p:txBody>
          <a:bodyPr>
            <a:normAutofit fontScale="85000" lnSpcReduction="20000"/>
          </a:bodyPr>
          <a:lstStyle/>
          <a:p>
            <a:r>
              <a:rPr lang="en-US" sz="3200" dirty="0"/>
              <a:t>What is it? How is it assessed? </a:t>
            </a:r>
          </a:p>
          <a:p>
            <a:endParaRPr lang="en-US" sz="3200" dirty="0"/>
          </a:p>
          <a:p>
            <a:r>
              <a:rPr lang="en-US" sz="3200" dirty="0"/>
              <a:t>Temporary versus permanent impairment </a:t>
            </a:r>
          </a:p>
          <a:p>
            <a:endParaRPr lang="en-US" sz="3200" dirty="0"/>
          </a:p>
          <a:p>
            <a:r>
              <a:rPr lang="en-US" sz="3200" dirty="0"/>
              <a:t>Determination of healthcare wishes before impairment </a:t>
            </a:r>
          </a:p>
          <a:p>
            <a:endParaRPr lang="en-US" sz="3200" dirty="0"/>
          </a:p>
          <a:p>
            <a:r>
              <a:rPr lang="en-US" sz="3200" dirty="0"/>
              <a:t>Respecting religious/cultural values and relational autonomy and decision-making</a:t>
            </a:r>
          </a:p>
          <a:p>
            <a:endParaRPr lang="en-US" sz="3200" dirty="0"/>
          </a:p>
          <a:p>
            <a:r>
              <a:rPr lang="en-US" sz="3200" dirty="0"/>
              <a:t>Medico-legal issues (e.g., versus </a:t>
            </a:r>
            <a:r>
              <a:rPr lang="en-US" sz="3200" i="1" dirty="0"/>
              <a:t>competence</a:t>
            </a:r>
            <a:r>
              <a:rPr lang="en-US" sz="3200" dirty="0"/>
              <a:t>)</a:t>
            </a:r>
          </a:p>
        </p:txBody>
      </p:sp>
    </p:spTree>
    <p:extLst>
      <p:ext uri="{BB962C8B-B14F-4D97-AF65-F5344CB8AC3E}">
        <p14:creationId xmlns:p14="http://schemas.microsoft.com/office/powerpoint/2010/main" val="418757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930E-3D14-F04A-7E15-0FF827560FA9}"/>
              </a:ext>
            </a:extLst>
          </p:cNvPr>
          <p:cNvSpPr>
            <a:spLocks noGrp="1"/>
          </p:cNvSpPr>
          <p:nvPr>
            <p:ph type="title"/>
          </p:nvPr>
        </p:nvSpPr>
        <p:spPr/>
        <p:txBody>
          <a:bodyPr>
            <a:normAutofit/>
          </a:bodyPr>
          <a:lstStyle/>
          <a:p>
            <a:r>
              <a:rPr lang="en-US" dirty="0"/>
              <a:t>Advance Care Planning (ACP) </a:t>
            </a:r>
            <a:r>
              <a:rPr lang="en-US" i="1" dirty="0"/>
              <a:t>(Beth)</a:t>
            </a:r>
          </a:p>
        </p:txBody>
      </p:sp>
      <p:sp>
        <p:nvSpPr>
          <p:cNvPr id="6" name="Content Placeholder 5">
            <a:extLst>
              <a:ext uri="{FF2B5EF4-FFF2-40B4-BE49-F238E27FC236}">
                <a16:creationId xmlns:a16="http://schemas.microsoft.com/office/drawing/2014/main" id="{D70F3EFD-C5CA-3878-7789-A08A31A03959}"/>
              </a:ext>
            </a:extLst>
          </p:cNvPr>
          <p:cNvSpPr>
            <a:spLocks noGrp="1"/>
          </p:cNvSpPr>
          <p:nvPr>
            <p:ph idx="1"/>
          </p:nvPr>
        </p:nvSpPr>
        <p:spPr>
          <a:xfrm>
            <a:off x="680321" y="2336873"/>
            <a:ext cx="9613861" cy="4045454"/>
          </a:xfrm>
        </p:spPr>
        <p:txBody>
          <a:bodyPr>
            <a:normAutofit fontScale="92500" lnSpcReduction="10000"/>
          </a:bodyPr>
          <a:lstStyle/>
          <a:p>
            <a:r>
              <a:rPr lang="en-US" sz="3200" dirty="0"/>
              <a:t>What is it? Why is it important? </a:t>
            </a:r>
          </a:p>
          <a:p>
            <a:r>
              <a:rPr lang="en-US" sz="3200" dirty="0"/>
              <a:t>Health care agent/legal order of surrogates if none designated</a:t>
            </a:r>
          </a:p>
          <a:p>
            <a:r>
              <a:rPr lang="en-US" sz="3200" dirty="0"/>
              <a:t>Advance directives, living wills, MOLST forms</a:t>
            </a:r>
          </a:p>
          <a:p>
            <a:r>
              <a:rPr lang="en-US" sz="3200" dirty="0"/>
              <a:t>Fluidity of documents</a:t>
            </a:r>
          </a:p>
          <a:p>
            <a:pPr lvl="1"/>
            <a:r>
              <a:rPr lang="en-US" sz="2800" dirty="0"/>
              <a:t>Can a patient’s documented preferences ever be overridden? </a:t>
            </a:r>
            <a:endParaRPr lang="en-US" sz="3200" dirty="0"/>
          </a:p>
          <a:p>
            <a:r>
              <a:rPr lang="en-US" sz="3200" dirty="0"/>
              <a:t>Why </a:t>
            </a:r>
            <a:r>
              <a:rPr lang="en-US" sz="3200" dirty="0">
                <a:solidFill>
                  <a:srgbClr val="FFFF00"/>
                </a:solidFill>
              </a:rPr>
              <a:t>“substituted judgment” </a:t>
            </a:r>
            <a:r>
              <a:rPr lang="en-US" sz="3200" dirty="0"/>
              <a:t>is preferable to the </a:t>
            </a:r>
            <a:r>
              <a:rPr lang="en-US" sz="3200" dirty="0">
                <a:solidFill>
                  <a:srgbClr val="FFFF00"/>
                </a:solidFill>
              </a:rPr>
              <a:t>“best interests”</a:t>
            </a:r>
            <a:r>
              <a:rPr lang="en-US" sz="3200" dirty="0"/>
              <a:t> of the patient</a:t>
            </a:r>
          </a:p>
          <a:p>
            <a:endParaRPr lang="en-US" sz="3200" dirty="0"/>
          </a:p>
        </p:txBody>
      </p:sp>
    </p:spTree>
    <p:extLst>
      <p:ext uri="{BB962C8B-B14F-4D97-AF65-F5344CB8AC3E}">
        <p14:creationId xmlns:p14="http://schemas.microsoft.com/office/powerpoint/2010/main" val="165535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930E-3D14-F04A-7E15-0FF827560FA9}"/>
              </a:ext>
            </a:extLst>
          </p:cNvPr>
          <p:cNvSpPr>
            <a:spLocks noGrp="1"/>
          </p:cNvSpPr>
          <p:nvPr>
            <p:ph type="title"/>
          </p:nvPr>
        </p:nvSpPr>
        <p:spPr/>
        <p:txBody>
          <a:bodyPr>
            <a:normAutofit/>
          </a:bodyPr>
          <a:lstStyle/>
          <a:p>
            <a:r>
              <a:rPr lang="en-US" dirty="0"/>
              <a:t>The Team </a:t>
            </a:r>
            <a:r>
              <a:rPr lang="en-US" i="1" dirty="0"/>
              <a:t>(Alvin)</a:t>
            </a:r>
          </a:p>
        </p:txBody>
      </p:sp>
      <p:sp>
        <p:nvSpPr>
          <p:cNvPr id="6" name="Content Placeholder 5">
            <a:extLst>
              <a:ext uri="{FF2B5EF4-FFF2-40B4-BE49-F238E27FC236}">
                <a16:creationId xmlns:a16="http://schemas.microsoft.com/office/drawing/2014/main" id="{D70F3EFD-C5CA-3878-7789-A08A31A03959}"/>
              </a:ext>
            </a:extLst>
          </p:cNvPr>
          <p:cNvSpPr>
            <a:spLocks noGrp="1"/>
          </p:cNvSpPr>
          <p:nvPr>
            <p:ph idx="1"/>
          </p:nvPr>
        </p:nvSpPr>
        <p:spPr/>
        <p:txBody>
          <a:bodyPr>
            <a:normAutofit/>
          </a:bodyPr>
          <a:lstStyle/>
          <a:p>
            <a:r>
              <a:rPr lang="en-US" sz="3200" dirty="0"/>
              <a:t>What are the roles of </a:t>
            </a:r>
            <a:r>
              <a:rPr lang="en-US" sz="3200" dirty="0">
                <a:solidFill>
                  <a:srgbClr val="FFFF00"/>
                </a:solidFill>
              </a:rPr>
              <a:t>different stakeholders </a:t>
            </a:r>
            <a:r>
              <a:rPr lang="en-US" sz="3200" dirty="0"/>
              <a:t>in taking care of the patient at the end of life?</a:t>
            </a:r>
          </a:p>
          <a:p>
            <a:pPr lvl="1"/>
            <a:r>
              <a:rPr lang="en-US" sz="2800" dirty="0"/>
              <a:t>How do </a:t>
            </a:r>
            <a:r>
              <a:rPr lang="en-US" sz="2800" dirty="0">
                <a:solidFill>
                  <a:srgbClr val="FFFF00"/>
                </a:solidFill>
              </a:rPr>
              <a:t>hospital administrators </a:t>
            </a:r>
            <a:r>
              <a:rPr lang="en-US" sz="2800" dirty="0"/>
              <a:t>function as part of the team? </a:t>
            </a:r>
          </a:p>
          <a:p>
            <a:r>
              <a:rPr lang="en-US" sz="3200" dirty="0"/>
              <a:t>What is an </a:t>
            </a:r>
            <a:r>
              <a:rPr lang="en-US" sz="3200" dirty="0">
                <a:solidFill>
                  <a:srgbClr val="FFFF00"/>
                </a:solidFill>
              </a:rPr>
              <a:t>ethics consult </a:t>
            </a:r>
            <a:r>
              <a:rPr lang="en-US" sz="3200" dirty="0"/>
              <a:t>and when is it needed?</a:t>
            </a:r>
          </a:p>
          <a:p>
            <a:r>
              <a:rPr lang="en-US" sz="3200" dirty="0"/>
              <a:t>What if you don’t have access to an ethics board?</a:t>
            </a:r>
          </a:p>
        </p:txBody>
      </p:sp>
    </p:spTree>
    <p:extLst>
      <p:ext uri="{BB962C8B-B14F-4D97-AF65-F5344CB8AC3E}">
        <p14:creationId xmlns:p14="http://schemas.microsoft.com/office/powerpoint/2010/main" val="96602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930E-3D14-F04A-7E15-0FF827560FA9}"/>
              </a:ext>
            </a:extLst>
          </p:cNvPr>
          <p:cNvSpPr>
            <a:spLocks noGrp="1"/>
          </p:cNvSpPr>
          <p:nvPr>
            <p:ph type="title"/>
          </p:nvPr>
        </p:nvSpPr>
        <p:spPr/>
        <p:txBody>
          <a:bodyPr>
            <a:normAutofit/>
          </a:bodyPr>
          <a:lstStyle/>
          <a:p>
            <a:r>
              <a:rPr lang="en-US" dirty="0"/>
              <a:t>Clinical Pearls</a:t>
            </a:r>
            <a:endParaRPr lang="en-US" i="1" dirty="0"/>
          </a:p>
        </p:txBody>
      </p:sp>
      <p:sp>
        <p:nvSpPr>
          <p:cNvPr id="6" name="Content Placeholder 5">
            <a:extLst>
              <a:ext uri="{FF2B5EF4-FFF2-40B4-BE49-F238E27FC236}">
                <a16:creationId xmlns:a16="http://schemas.microsoft.com/office/drawing/2014/main" id="{D70F3EFD-C5CA-3878-7789-A08A31A03959}"/>
              </a:ext>
            </a:extLst>
          </p:cNvPr>
          <p:cNvSpPr>
            <a:spLocks noGrp="1"/>
          </p:cNvSpPr>
          <p:nvPr>
            <p:ph idx="1"/>
          </p:nvPr>
        </p:nvSpPr>
        <p:spPr>
          <a:xfrm>
            <a:off x="680321" y="2336873"/>
            <a:ext cx="10312144" cy="4408056"/>
          </a:xfrm>
        </p:spPr>
        <p:txBody>
          <a:bodyPr>
            <a:normAutofit fontScale="85000" lnSpcReduction="20000"/>
          </a:bodyPr>
          <a:lstStyle/>
          <a:p>
            <a:pPr defTabSz="715963">
              <a:tabLst>
                <a:tab pos="1311275" algn="l"/>
              </a:tabLst>
            </a:pPr>
            <a:r>
              <a:rPr lang="en-US" sz="3200" i="1" dirty="0"/>
              <a:t>Beth:</a:t>
            </a:r>
            <a:r>
              <a:rPr lang="en-US" sz="3200" dirty="0"/>
              <a:t> “Ethical” problems may really be </a:t>
            </a:r>
            <a:r>
              <a:rPr lang="en-US" sz="3200" dirty="0">
                <a:solidFill>
                  <a:srgbClr val="FFFF00"/>
                </a:solidFill>
              </a:rPr>
              <a:t>communication issues</a:t>
            </a:r>
            <a:r>
              <a:rPr lang="en-US" sz="3200" dirty="0"/>
              <a:t>. Take time to listen and discuss people’s story and narrative.</a:t>
            </a:r>
          </a:p>
          <a:p>
            <a:endParaRPr lang="en-US" sz="3200" i="1" dirty="0"/>
          </a:p>
          <a:p>
            <a:r>
              <a:rPr lang="en-US" sz="3200" i="1" dirty="0"/>
              <a:t>Beth:</a:t>
            </a:r>
            <a:r>
              <a:rPr lang="en-US" sz="3200" dirty="0"/>
              <a:t> Withdrawing life-sustaining treatment does not mean withdrawing </a:t>
            </a:r>
            <a:r>
              <a:rPr lang="en-US" sz="3200" dirty="0">
                <a:solidFill>
                  <a:srgbClr val="FFFF00"/>
                </a:solidFill>
              </a:rPr>
              <a:t>care and comfort</a:t>
            </a:r>
            <a:r>
              <a:rPr lang="en-US" sz="3200" dirty="0"/>
              <a:t>. Avoid saying any intervention is “futile.” </a:t>
            </a:r>
          </a:p>
          <a:p>
            <a:pPr algn="just"/>
            <a:endParaRPr lang="en-US" sz="3200" i="1" dirty="0"/>
          </a:p>
          <a:p>
            <a:pPr algn="just"/>
            <a:r>
              <a:rPr lang="en-US" sz="3200" i="1" dirty="0"/>
              <a:t>Alvin:</a:t>
            </a:r>
            <a:r>
              <a:rPr lang="en-US" sz="3200" dirty="0"/>
              <a:t> </a:t>
            </a:r>
            <a:r>
              <a:rPr lang="en-US" sz="3200" dirty="0">
                <a:solidFill>
                  <a:srgbClr val="FFFF00"/>
                </a:solidFill>
              </a:rPr>
              <a:t>Avoid a posture of authoritarianism </a:t>
            </a:r>
            <a:r>
              <a:rPr lang="en-US" sz="3200" dirty="0"/>
              <a:t>– come from a place of humility and compassion.</a:t>
            </a:r>
          </a:p>
          <a:p>
            <a:endParaRPr lang="en-US" sz="3200" i="1" dirty="0"/>
          </a:p>
          <a:p>
            <a:r>
              <a:rPr lang="en-US" sz="3200" i="1" dirty="0"/>
              <a:t>Alvin: </a:t>
            </a:r>
            <a:r>
              <a:rPr lang="en-US" sz="3200" dirty="0"/>
              <a:t>The role of the ethics board is to be </a:t>
            </a:r>
            <a:r>
              <a:rPr lang="en-US" sz="3200" dirty="0">
                <a:solidFill>
                  <a:srgbClr val="FFFF00"/>
                </a:solidFill>
              </a:rPr>
              <a:t>advisory</a:t>
            </a:r>
            <a:r>
              <a:rPr lang="en-US" sz="3200" dirty="0"/>
              <a:t>, not prescriptive. </a:t>
            </a:r>
          </a:p>
        </p:txBody>
      </p:sp>
    </p:spTree>
    <p:extLst>
      <p:ext uri="{BB962C8B-B14F-4D97-AF65-F5344CB8AC3E}">
        <p14:creationId xmlns:p14="http://schemas.microsoft.com/office/powerpoint/2010/main" val="1102795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310A-D3DE-C6D5-2BF8-C3DDE04850A8}"/>
              </a:ext>
            </a:extLst>
          </p:cNvPr>
          <p:cNvSpPr>
            <a:spLocks noGrp="1"/>
          </p:cNvSpPr>
          <p:nvPr>
            <p:ph type="title"/>
          </p:nvPr>
        </p:nvSpPr>
        <p:spPr/>
        <p:txBody>
          <a:bodyPr/>
          <a:lstStyle/>
          <a:p>
            <a:r>
              <a:rPr lang="en-US" dirty="0"/>
              <a:t>Cases: Breakout Rooms </a:t>
            </a:r>
            <a:br>
              <a:rPr lang="en-US" dirty="0"/>
            </a:br>
            <a:r>
              <a:rPr lang="en-US" i="1" dirty="0">
                <a:solidFill>
                  <a:srgbClr val="FFC000"/>
                </a:solidFill>
              </a:rPr>
              <a:t>(30 minutes) </a:t>
            </a:r>
          </a:p>
        </p:txBody>
      </p:sp>
      <p:sp>
        <p:nvSpPr>
          <p:cNvPr id="3" name="Text Placeholder 2">
            <a:extLst>
              <a:ext uri="{FF2B5EF4-FFF2-40B4-BE49-F238E27FC236}">
                <a16:creationId xmlns:a16="http://schemas.microsoft.com/office/drawing/2014/main" id="{0BDC7A6C-25A1-F8EA-FC8B-2D6BD26E4D98}"/>
              </a:ext>
            </a:extLst>
          </p:cNvPr>
          <p:cNvSpPr>
            <a:spLocks noGrp="1"/>
          </p:cNvSpPr>
          <p:nvPr>
            <p:ph type="body" idx="1"/>
          </p:nvPr>
        </p:nvSpPr>
        <p:spPr/>
        <p:txBody>
          <a:bodyPr/>
          <a:lstStyle/>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9008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2EF3-E326-BE03-AB4D-EAE4CCF4D996}"/>
              </a:ext>
            </a:extLst>
          </p:cNvPr>
          <p:cNvSpPr>
            <a:spLocks noGrp="1"/>
          </p:cNvSpPr>
          <p:nvPr>
            <p:ph type="title"/>
          </p:nvPr>
        </p:nvSpPr>
        <p:spPr/>
        <p:txBody>
          <a:bodyPr>
            <a:normAutofit/>
          </a:bodyPr>
          <a:lstStyle/>
          <a:p>
            <a:r>
              <a:rPr lang="en-US" sz="4800" dirty="0"/>
              <a:t>Breakout Room Roles </a:t>
            </a:r>
          </a:p>
        </p:txBody>
      </p:sp>
      <p:sp>
        <p:nvSpPr>
          <p:cNvPr id="3" name="Content Placeholder 2">
            <a:extLst>
              <a:ext uri="{FF2B5EF4-FFF2-40B4-BE49-F238E27FC236}">
                <a16:creationId xmlns:a16="http://schemas.microsoft.com/office/drawing/2014/main" id="{853CA313-57E4-20CA-FC82-0CE806C49DE8}"/>
              </a:ext>
            </a:extLst>
          </p:cNvPr>
          <p:cNvSpPr>
            <a:spLocks noGrp="1"/>
          </p:cNvSpPr>
          <p:nvPr>
            <p:ph sz="half" idx="1"/>
          </p:nvPr>
        </p:nvSpPr>
        <p:spPr>
          <a:solidFill>
            <a:schemeClr val="accent1"/>
          </a:solidFill>
        </p:spPr>
        <p:txBody>
          <a:bodyPr/>
          <a:lstStyle/>
          <a:p>
            <a:pPr marL="0" indent="0" algn="ctr">
              <a:buNone/>
            </a:pPr>
            <a:r>
              <a:rPr lang="en-US" b="1" u="sng" dirty="0">
                <a:solidFill>
                  <a:srgbClr val="C00000"/>
                </a:solidFill>
              </a:rPr>
              <a:t>Participants</a:t>
            </a:r>
          </a:p>
          <a:p>
            <a:r>
              <a:rPr lang="en-US" b="1" dirty="0"/>
              <a:t>Identify the </a:t>
            </a:r>
            <a:r>
              <a:rPr lang="en-US" b="1" dirty="0">
                <a:solidFill>
                  <a:srgbClr val="FFFF00"/>
                </a:solidFill>
              </a:rPr>
              <a:t>ethical issues</a:t>
            </a:r>
          </a:p>
          <a:p>
            <a:r>
              <a:rPr lang="en-US" b="1" dirty="0"/>
              <a:t>Consider how to determine </a:t>
            </a:r>
            <a:r>
              <a:rPr lang="en-US" b="1" dirty="0">
                <a:solidFill>
                  <a:srgbClr val="FFFF00"/>
                </a:solidFill>
              </a:rPr>
              <a:t>patient’s preferences </a:t>
            </a:r>
            <a:r>
              <a:rPr lang="en-US" b="1" dirty="0"/>
              <a:t>for treatment</a:t>
            </a:r>
          </a:p>
          <a:p>
            <a:r>
              <a:rPr lang="en-US" b="1" dirty="0"/>
              <a:t>Determine a </a:t>
            </a:r>
            <a:r>
              <a:rPr lang="en-US" b="1" dirty="0">
                <a:solidFill>
                  <a:srgbClr val="FFFF00"/>
                </a:solidFill>
              </a:rPr>
              <a:t>resolution </a:t>
            </a:r>
            <a:r>
              <a:rPr lang="en-US" b="1" dirty="0"/>
              <a:t>based on ethical principles</a:t>
            </a:r>
          </a:p>
        </p:txBody>
      </p:sp>
      <p:sp>
        <p:nvSpPr>
          <p:cNvPr id="4" name="Content Placeholder 3">
            <a:extLst>
              <a:ext uri="{FF2B5EF4-FFF2-40B4-BE49-F238E27FC236}">
                <a16:creationId xmlns:a16="http://schemas.microsoft.com/office/drawing/2014/main" id="{9DF846D5-6054-F10F-D85E-966D7B5EBCF8}"/>
              </a:ext>
            </a:extLst>
          </p:cNvPr>
          <p:cNvSpPr>
            <a:spLocks noGrp="1"/>
          </p:cNvSpPr>
          <p:nvPr>
            <p:ph sz="half" idx="2"/>
          </p:nvPr>
        </p:nvSpPr>
        <p:spPr>
          <a:solidFill>
            <a:schemeClr val="accent1"/>
          </a:solidFill>
        </p:spPr>
        <p:txBody>
          <a:bodyPr/>
          <a:lstStyle/>
          <a:p>
            <a:pPr marL="0" indent="0" algn="ctr">
              <a:buNone/>
            </a:pPr>
            <a:r>
              <a:rPr lang="en-US" b="1" u="sng" dirty="0">
                <a:solidFill>
                  <a:srgbClr val="C00000"/>
                </a:solidFill>
              </a:rPr>
              <a:t>Facilitators</a:t>
            </a:r>
            <a:endParaRPr lang="en-US" b="1" dirty="0"/>
          </a:p>
          <a:p>
            <a:pPr marL="342900" indent="-342900">
              <a:buFont typeface="Arial" panose="020B0604020202020204" pitchFamily="34" charset="0"/>
              <a:buChar char="•"/>
            </a:pPr>
            <a:r>
              <a:rPr lang="en-US" b="1" dirty="0">
                <a:solidFill>
                  <a:srgbClr val="FFFF00"/>
                </a:solidFill>
              </a:rPr>
              <a:t>Encourage discussion </a:t>
            </a:r>
            <a:r>
              <a:rPr lang="en-US" b="1" dirty="0"/>
              <a:t>among all participants</a:t>
            </a:r>
          </a:p>
          <a:p>
            <a:pPr marL="342900" indent="-342900">
              <a:buFont typeface="Arial" panose="020B0604020202020204" pitchFamily="34" charset="0"/>
              <a:buChar char="•"/>
            </a:pPr>
            <a:r>
              <a:rPr lang="en-US" b="1" dirty="0"/>
              <a:t>Ask </a:t>
            </a:r>
            <a:r>
              <a:rPr lang="en-US" b="1" dirty="0">
                <a:solidFill>
                  <a:srgbClr val="FFFF00"/>
                </a:solidFill>
              </a:rPr>
              <a:t>questions </a:t>
            </a:r>
          </a:p>
          <a:p>
            <a:pPr marL="342900" indent="-342900">
              <a:buFont typeface="Arial" panose="020B0604020202020204" pitchFamily="34" charset="0"/>
              <a:buChar char="•"/>
            </a:pPr>
            <a:r>
              <a:rPr lang="en-US" b="1" dirty="0">
                <a:solidFill>
                  <a:srgbClr val="FFFF00"/>
                </a:solidFill>
              </a:rPr>
              <a:t>Allot time </a:t>
            </a:r>
            <a:r>
              <a:rPr lang="en-US" b="1" dirty="0"/>
              <a:t>for all 3 cases</a:t>
            </a:r>
          </a:p>
          <a:p>
            <a:pPr marL="342900" indent="-342900">
              <a:buFont typeface="Arial" panose="020B0604020202020204" pitchFamily="34" charset="0"/>
              <a:buChar char="•"/>
            </a:pPr>
            <a:r>
              <a:rPr lang="en-US" b="1" dirty="0">
                <a:solidFill>
                  <a:srgbClr val="FFFF00"/>
                </a:solidFill>
              </a:rPr>
              <a:t>Note points </a:t>
            </a:r>
            <a:r>
              <a:rPr lang="en-US" b="1" dirty="0"/>
              <a:t>for the whole group debriefing</a:t>
            </a:r>
          </a:p>
        </p:txBody>
      </p:sp>
    </p:spTree>
    <p:extLst>
      <p:ext uri="{BB962C8B-B14F-4D97-AF65-F5344CB8AC3E}">
        <p14:creationId xmlns:p14="http://schemas.microsoft.com/office/powerpoint/2010/main" val="265877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68FF-236C-8DF3-EBE6-3ECDAE5691D0}"/>
              </a:ext>
            </a:extLst>
          </p:cNvPr>
          <p:cNvSpPr>
            <a:spLocks noGrp="1"/>
          </p:cNvSpPr>
          <p:nvPr>
            <p:ph type="title"/>
          </p:nvPr>
        </p:nvSpPr>
        <p:spPr/>
        <p:txBody>
          <a:bodyPr/>
          <a:lstStyle/>
          <a:p>
            <a:r>
              <a:rPr lang="en-US" dirty="0"/>
              <a:t>Patient without DMC, no AD, no designated HCA</a:t>
            </a:r>
          </a:p>
        </p:txBody>
      </p:sp>
      <p:sp>
        <p:nvSpPr>
          <p:cNvPr id="3" name="Content Placeholder 2">
            <a:extLst>
              <a:ext uri="{FF2B5EF4-FFF2-40B4-BE49-F238E27FC236}">
                <a16:creationId xmlns:a16="http://schemas.microsoft.com/office/drawing/2014/main" id="{A59AAE8A-D90A-0F7B-F1C9-587770B5D1A8}"/>
              </a:ext>
            </a:extLst>
          </p:cNvPr>
          <p:cNvSpPr>
            <a:spLocks noGrp="1"/>
          </p:cNvSpPr>
          <p:nvPr>
            <p:ph idx="1"/>
          </p:nvPr>
        </p:nvSpPr>
        <p:spPr>
          <a:xfrm>
            <a:off x="383459" y="2366369"/>
            <a:ext cx="11248102" cy="4319565"/>
          </a:xfrm>
        </p:spPr>
        <p:txBody>
          <a:bodyPr/>
          <a:lstStyle/>
          <a:p>
            <a:pPr marL="0" marR="0" indent="0" algn="just">
              <a:lnSpc>
                <a:spcPct val="107000"/>
              </a:lnSpc>
              <a:spcBef>
                <a:spcPts val="0"/>
              </a:spcBef>
              <a:spcAft>
                <a:spcPts val="800"/>
              </a:spcAft>
              <a:buNone/>
            </a:pPr>
            <a:r>
              <a:rPr lang="en-US" kern="100" dirty="0">
                <a:effectLst/>
                <a:ea typeface="Calibri" panose="020F0502020204030204" pitchFamily="34" charset="0"/>
                <a:cs typeface="Times New Roman" panose="02020603050405020304" pitchFamily="18" charset="0"/>
              </a:rPr>
              <a:t>“[Mr. Brady is a] 51-year-old man admitted to the ICU from another hospital with severe…brain damage several days after an unanticipated post-operative cardiac arrest. After several weeks, he is judged to be in a vegetative state, but a subsequent neurology consultation advises that a persistent vegetative state cannot be diagnosed before three months. The patient's male partner of 20 years</a:t>
            </a:r>
            <a:r>
              <a:rPr lang="en-US" kern="100" dirty="0">
                <a:ea typeface="Calibri" panose="020F0502020204030204" pitchFamily="34" charset="0"/>
                <a:cs typeface="Times New Roman" panose="02020603050405020304" pitchFamily="18" charset="0"/>
              </a:rPr>
              <a:t>…</a:t>
            </a:r>
            <a:r>
              <a:rPr lang="en-US" kern="100" dirty="0">
                <a:effectLst/>
                <a:ea typeface="Calibri" panose="020F0502020204030204" pitchFamily="34" charset="0"/>
                <a:cs typeface="Times New Roman" panose="02020603050405020304" pitchFamily="18" charset="0"/>
              </a:rPr>
              <a:t>is sure that the patient would not want to live in this condition [although there is no documentation of Mr. Brady’s wishes]. However, the patient's sister adamantly insists that life-prolonging measures continue for the full three months. She threatens the partner with legal action and says she will hold him forever responsible if her brother dies.”</a:t>
            </a:r>
          </a:p>
          <a:p>
            <a:pPr marL="0" indent="0">
              <a:buNone/>
            </a:pPr>
            <a:endParaRPr lang="en-US" dirty="0"/>
          </a:p>
        </p:txBody>
      </p:sp>
      <p:sp>
        <p:nvSpPr>
          <p:cNvPr id="4" name="TextBox 3">
            <a:extLst>
              <a:ext uri="{FF2B5EF4-FFF2-40B4-BE49-F238E27FC236}">
                <a16:creationId xmlns:a16="http://schemas.microsoft.com/office/drawing/2014/main" id="{3850E726-202B-9B89-A69D-300903DD0828}"/>
              </a:ext>
            </a:extLst>
          </p:cNvPr>
          <p:cNvSpPr txBox="1"/>
          <p:nvPr/>
        </p:nvSpPr>
        <p:spPr>
          <a:xfrm>
            <a:off x="5353234" y="6581001"/>
            <a:ext cx="6720397" cy="246221"/>
          </a:xfrm>
          <a:prstGeom prst="rect">
            <a:avLst/>
          </a:prstGeom>
          <a:noFill/>
        </p:spPr>
        <p:txBody>
          <a:bodyPr wrap="square" rtlCol="0">
            <a:spAutoFit/>
          </a:bodyPr>
          <a:lstStyle/>
          <a:p>
            <a:pPr algn="r"/>
            <a:r>
              <a:rPr lang="en-US" sz="1000" i="1" kern="100" dirty="0">
                <a:effectLst/>
                <a:ea typeface="Calibri" panose="020F0502020204030204" pitchFamily="34" charset="0"/>
                <a:cs typeface="Times New Roman" panose="02020603050405020304" pitchFamily="18" charset="0"/>
              </a:rPr>
              <a:t>Adapted from </a:t>
            </a:r>
            <a:r>
              <a:rPr lang="en-US" sz="1000" i="1" kern="100" dirty="0" err="1">
                <a:effectLst/>
                <a:ea typeface="Calibri" panose="020F0502020204030204" pitchFamily="34" charset="0"/>
                <a:cs typeface="Times New Roman" panose="02020603050405020304" pitchFamily="18" charset="0"/>
              </a:rPr>
              <a:t>Forrow</a:t>
            </a:r>
            <a:r>
              <a:rPr lang="en-US" sz="1000" i="1" kern="100" dirty="0">
                <a:effectLst/>
                <a:ea typeface="Calibri" panose="020F0502020204030204" pitchFamily="34" charset="0"/>
                <a:cs typeface="Times New Roman" panose="02020603050405020304" pitchFamily="18" charset="0"/>
              </a:rPr>
              <a:t> L, </a:t>
            </a:r>
            <a:r>
              <a:rPr lang="en-US" sz="1000" i="1" u="sng" kern="100" dirty="0">
                <a:solidFill>
                  <a:srgbClr val="0563C1"/>
                </a:solidFill>
                <a:effectLst/>
                <a:ea typeface="Calibri" panose="020F0502020204030204" pitchFamily="34" charset="0"/>
                <a:cs typeface="Times New Roman" panose="02020603050405020304" pitchFamily="18" charset="0"/>
                <a:hlinkClick r:id="rId3"/>
              </a:rPr>
              <a:t>https://immattersacp.org/archives/2008/02/ethics.htm</a:t>
            </a:r>
            <a:endParaRPr lang="en-US" sz="1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44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68FF-236C-8DF3-EBE6-3ECDAE5691D0}"/>
              </a:ext>
            </a:extLst>
          </p:cNvPr>
          <p:cNvSpPr>
            <a:spLocks noGrp="1"/>
          </p:cNvSpPr>
          <p:nvPr>
            <p:ph type="title"/>
          </p:nvPr>
        </p:nvSpPr>
        <p:spPr/>
        <p:txBody>
          <a:bodyPr/>
          <a:lstStyle/>
          <a:p>
            <a:r>
              <a:rPr lang="en-US" dirty="0"/>
              <a:t>Patient without DMC, no AD, no designated HCA</a:t>
            </a:r>
          </a:p>
        </p:txBody>
      </p:sp>
      <p:sp>
        <p:nvSpPr>
          <p:cNvPr id="5" name="Content Placeholder 4">
            <a:extLst>
              <a:ext uri="{FF2B5EF4-FFF2-40B4-BE49-F238E27FC236}">
                <a16:creationId xmlns:a16="http://schemas.microsoft.com/office/drawing/2014/main" id="{F47831D2-8871-C765-C8C0-F45AD26A51F2}"/>
              </a:ext>
            </a:extLst>
          </p:cNvPr>
          <p:cNvSpPr>
            <a:spLocks noGrp="1"/>
          </p:cNvSpPr>
          <p:nvPr>
            <p:ph idx="1"/>
          </p:nvPr>
        </p:nvSpPr>
        <p:spPr>
          <a:xfrm>
            <a:off x="569484" y="2299927"/>
            <a:ext cx="11308480" cy="4230182"/>
          </a:xfrm>
        </p:spPr>
        <p:txBody>
          <a:bodyPr/>
          <a:lstStyle/>
          <a:p>
            <a:pPr marL="0" marR="0">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What ethical concerns does this case raise? </a:t>
            </a:r>
          </a:p>
          <a:p>
            <a:pPr>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How would an advance care directive and MOLST have    been helpful?</a:t>
            </a:r>
          </a:p>
          <a:p>
            <a:pPr>
              <a:lnSpc>
                <a:spcPct val="107000"/>
              </a:lnSpc>
              <a:spcBef>
                <a:spcPts val="0"/>
              </a:spcBef>
              <a:spcAft>
                <a:spcPts val="800"/>
              </a:spcAft>
            </a:pPr>
            <a:r>
              <a:rPr lang="en-US" sz="3200" kern="100" dirty="0">
                <a:effectLst/>
                <a:ea typeface="Calibri" panose="020F0502020204030204" pitchFamily="34" charset="0"/>
                <a:cs typeface="Times New Roman" panose="02020603050405020304" pitchFamily="18" charset="0"/>
              </a:rPr>
              <a:t>How does the healthcare team determine what Mr. Brady would have wanted?</a:t>
            </a:r>
          </a:p>
          <a:p>
            <a:pPr>
              <a:lnSpc>
                <a:spcPct val="107000"/>
              </a:lnSpc>
              <a:spcBef>
                <a:spcPts val="0"/>
              </a:spcBef>
              <a:spcAft>
                <a:spcPts val="800"/>
              </a:spcAft>
            </a:pPr>
            <a:r>
              <a:rPr lang="en-US" sz="3200" kern="100" dirty="0">
                <a:ea typeface="Calibri" panose="020F0502020204030204" pitchFamily="34" charset="0"/>
                <a:cs typeface="Times New Roman" panose="02020603050405020304" pitchFamily="18" charset="0"/>
              </a:rPr>
              <a:t>W</a:t>
            </a:r>
            <a:r>
              <a:rPr lang="en-US" sz="3200" kern="100" dirty="0">
                <a:effectLst/>
                <a:ea typeface="Calibri" panose="020F0502020204030204" pitchFamily="34" charset="0"/>
                <a:cs typeface="Times New Roman" panose="02020603050405020304" pitchFamily="18" charset="0"/>
              </a:rPr>
              <a:t>hat is a satisfying resolution to this case? </a:t>
            </a:r>
          </a:p>
          <a:p>
            <a:endParaRPr lang="en-US" dirty="0"/>
          </a:p>
        </p:txBody>
      </p:sp>
    </p:spTree>
    <p:extLst>
      <p:ext uri="{BB962C8B-B14F-4D97-AF65-F5344CB8AC3E}">
        <p14:creationId xmlns:p14="http://schemas.microsoft.com/office/powerpoint/2010/main" val="254073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DAB0-EC0F-0A24-212C-6DC0178EE995}"/>
              </a:ext>
            </a:extLst>
          </p:cNvPr>
          <p:cNvSpPr>
            <a:spLocks noGrp="1"/>
          </p:cNvSpPr>
          <p:nvPr>
            <p:ph type="title"/>
          </p:nvPr>
        </p:nvSpPr>
        <p:spPr>
          <a:xfrm>
            <a:off x="680321" y="753228"/>
            <a:ext cx="9613861" cy="946263"/>
          </a:xfrm>
        </p:spPr>
        <p:txBody>
          <a:bodyPr/>
          <a:lstStyle/>
          <a:p>
            <a:r>
              <a:rPr lang="en-US" dirty="0"/>
              <a:t>Patient with impaired DMC, outdated MOLST </a:t>
            </a:r>
          </a:p>
        </p:txBody>
      </p:sp>
      <p:sp>
        <p:nvSpPr>
          <p:cNvPr id="3" name="Content Placeholder 2">
            <a:extLst>
              <a:ext uri="{FF2B5EF4-FFF2-40B4-BE49-F238E27FC236}">
                <a16:creationId xmlns:a16="http://schemas.microsoft.com/office/drawing/2014/main" id="{C3CAF715-5B5C-4DA2-8021-7E4CC605C851}"/>
              </a:ext>
            </a:extLst>
          </p:cNvPr>
          <p:cNvSpPr>
            <a:spLocks noGrp="1"/>
          </p:cNvSpPr>
          <p:nvPr>
            <p:ph idx="1"/>
          </p:nvPr>
        </p:nvSpPr>
        <p:spPr>
          <a:xfrm>
            <a:off x="249382" y="2133600"/>
            <a:ext cx="11314545" cy="4724400"/>
          </a:xfrm>
        </p:spPr>
        <p:txBody>
          <a:bodyPr>
            <a:normAutofit fontScale="85000" lnSpcReduction="10000"/>
          </a:bodyPr>
          <a:lstStyle/>
          <a:p>
            <a:pPr algn="just">
              <a:lnSpc>
                <a:spcPct val="107000"/>
              </a:lnSpc>
              <a:spcBef>
                <a:spcPts val="0"/>
              </a:spcBef>
              <a:spcAft>
                <a:spcPts val="800"/>
              </a:spcAft>
            </a:pPr>
            <a:r>
              <a:rPr lang="en-US" sz="1900" kern="100" dirty="0">
                <a:effectLst/>
                <a:ea typeface="Calibri" panose="020F0502020204030204" pitchFamily="34" charset="0"/>
                <a:cs typeface="Times New Roman" panose="02020603050405020304" pitchFamily="18" charset="0"/>
              </a:rPr>
              <a:t>Mrs. Fanning is an </a:t>
            </a:r>
            <a:r>
              <a:rPr lang="en-US" sz="1900" kern="100" dirty="0">
                <a:solidFill>
                  <a:srgbClr val="FFFF00"/>
                </a:solidFill>
                <a:effectLst/>
                <a:ea typeface="Calibri" panose="020F0502020204030204" pitchFamily="34" charset="0"/>
                <a:cs typeface="Times New Roman" panose="02020603050405020304" pitchFamily="18" charset="0"/>
              </a:rPr>
              <a:t>80-year-old widow </a:t>
            </a:r>
            <a:r>
              <a:rPr lang="en-US" sz="1900" kern="100" dirty="0">
                <a:effectLst/>
                <a:ea typeface="Calibri" panose="020F0502020204030204" pitchFamily="34" charset="0"/>
                <a:cs typeface="Times New Roman" panose="02020603050405020304" pitchFamily="18" charset="0"/>
              </a:rPr>
              <a:t>who was diagnosed </a:t>
            </a:r>
            <a:r>
              <a:rPr lang="en-US" sz="1900" kern="100" dirty="0">
                <a:solidFill>
                  <a:srgbClr val="FFFF00"/>
                </a:solidFill>
                <a:effectLst/>
                <a:ea typeface="Calibri" panose="020F0502020204030204" pitchFamily="34" charset="0"/>
                <a:cs typeface="Times New Roman" panose="02020603050405020304" pitchFamily="18" charset="0"/>
              </a:rPr>
              <a:t>with inoperable stage IV lung cancer </a:t>
            </a:r>
            <a:r>
              <a:rPr lang="en-US" sz="1900" kern="100" dirty="0">
                <a:effectLst/>
                <a:ea typeface="Calibri" panose="020F0502020204030204" pitchFamily="34" charset="0"/>
                <a:cs typeface="Times New Roman" panose="02020603050405020304" pitchFamily="18" charset="0"/>
              </a:rPr>
              <a:t>that spread to her bones </a:t>
            </a:r>
            <a:r>
              <a:rPr lang="en-US" sz="1900" kern="100" dirty="0">
                <a:ea typeface="Calibri" panose="020F0502020204030204" pitchFamily="34" charset="0"/>
                <a:cs typeface="Times New Roman" panose="02020603050405020304" pitchFamily="18" charset="0"/>
              </a:rPr>
              <a:t>3</a:t>
            </a:r>
            <a:r>
              <a:rPr lang="en-US" sz="1900" kern="100" dirty="0">
                <a:effectLst/>
                <a:ea typeface="Calibri" panose="020F0502020204030204" pitchFamily="34" charset="0"/>
                <a:cs typeface="Times New Roman" panose="02020603050405020304" pitchFamily="18" charset="0"/>
              </a:rPr>
              <a:t> months ago. She also has diabetes and high blood pressure. For the last 2 years, she has resided in an assisted living facility, mainly because of severe osteoarthritis which limited her mobility and ability to fully care for herself. She adeptly used a walker and was fully cognizant, engaging in many of the community social activities. Several times a month her two grown children and her four grandchildren would visit her. </a:t>
            </a:r>
          </a:p>
          <a:p>
            <a:pPr algn="just">
              <a:lnSpc>
                <a:spcPct val="107000"/>
              </a:lnSpc>
              <a:spcBef>
                <a:spcPts val="0"/>
              </a:spcBef>
              <a:spcAft>
                <a:spcPts val="800"/>
              </a:spcAft>
            </a:pPr>
            <a:endParaRPr lang="en-US" sz="1900" kern="100" dirty="0">
              <a:effectLst/>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900" kern="100" dirty="0">
                <a:effectLst/>
                <a:ea typeface="Calibri" panose="020F0502020204030204" pitchFamily="34" charset="0"/>
                <a:cs typeface="Times New Roman" panose="02020603050405020304" pitchFamily="18" charset="0"/>
              </a:rPr>
              <a:t>After developing marked shortness of breath, Mrs. Fanning was admitted to the hospital for treatment of pneumonia and appeared to be improving. However, three days later, she developed a high fever and sepsis. Her oxygen levels worsened despite ongoing treatments. She developed acute </a:t>
            </a:r>
            <a:r>
              <a:rPr lang="en-US" sz="1900" kern="100" dirty="0">
                <a:ea typeface="Calibri" panose="020F0502020204030204" pitchFamily="34" charset="0"/>
                <a:cs typeface="Times New Roman" panose="02020603050405020304" pitchFamily="18" charset="0"/>
              </a:rPr>
              <a:t>kidney</a:t>
            </a:r>
            <a:r>
              <a:rPr lang="en-US" sz="1900" kern="100" dirty="0">
                <a:effectLst/>
                <a:ea typeface="Calibri" panose="020F0502020204030204" pitchFamily="34" charset="0"/>
                <a:cs typeface="Times New Roman" panose="02020603050405020304" pitchFamily="18" charset="0"/>
              </a:rPr>
              <a:t> failure and became disoriented. To prevent imminent death, dialysis and intubation would need to be performed. The healthcare team felt that it was unlikely she could ever be extubated, nor would she be able to return to her residence. After much discussion, her daughter, the designated healthcare agent, and her son ask that she be allowed to die a natural death and be kept comfortable. They request no interventions and comfort care only. </a:t>
            </a:r>
          </a:p>
          <a:p>
            <a:pPr algn="just">
              <a:lnSpc>
                <a:spcPct val="107000"/>
              </a:lnSpc>
              <a:spcBef>
                <a:spcPts val="0"/>
              </a:spcBef>
              <a:spcAft>
                <a:spcPts val="800"/>
              </a:spcAft>
            </a:pPr>
            <a:endParaRPr lang="en-US" sz="1900" kern="100" dirty="0">
              <a:solidFill>
                <a:srgbClr val="FFFF00"/>
              </a:solidFill>
              <a:effectLst/>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900" kern="100" dirty="0">
                <a:solidFill>
                  <a:srgbClr val="FFFF00"/>
                </a:solidFill>
                <a:effectLst/>
                <a:ea typeface="Calibri" panose="020F0502020204030204" pitchFamily="34" charset="0"/>
                <a:cs typeface="Times New Roman" panose="02020603050405020304" pitchFamily="18" charset="0"/>
              </a:rPr>
              <a:t>Mrs. Fanning completed a MOLST and an advance directive when she moved into the assisted living facility but never updated it after being diagnosed with cancer 3 months ago. On those forms, she indicated that she would want all medical interventions. </a:t>
            </a:r>
          </a:p>
          <a:p>
            <a:pPr marL="0" indent="0">
              <a:buNone/>
            </a:pPr>
            <a:endParaRPr lang="en-US" dirty="0"/>
          </a:p>
        </p:txBody>
      </p:sp>
      <p:sp>
        <p:nvSpPr>
          <p:cNvPr id="4" name="TextBox 3">
            <a:extLst>
              <a:ext uri="{FF2B5EF4-FFF2-40B4-BE49-F238E27FC236}">
                <a16:creationId xmlns:a16="http://schemas.microsoft.com/office/drawing/2014/main" id="{DF90E1BE-89FD-37CD-6EAD-09E7F6E5DBD5}"/>
              </a:ext>
            </a:extLst>
          </p:cNvPr>
          <p:cNvSpPr txBox="1"/>
          <p:nvPr/>
        </p:nvSpPr>
        <p:spPr>
          <a:xfrm>
            <a:off x="6169891" y="6642556"/>
            <a:ext cx="6022109" cy="215444"/>
          </a:xfrm>
          <a:prstGeom prst="rect">
            <a:avLst/>
          </a:prstGeom>
          <a:noFill/>
        </p:spPr>
        <p:txBody>
          <a:bodyPr wrap="square" rtlCol="0">
            <a:spAutoFit/>
          </a:bodyPr>
          <a:lstStyle/>
          <a:p>
            <a:pPr algn="r"/>
            <a:r>
              <a:rPr lang="en-US" sz="800" i="1" dirty="0"/>
              <a:t>Adapted from Georgetown University School of Medicine Health Care Ethics course</a:t>
            </a:r>
          </a:p>
        </p:txBody>
      </p:sp>
    </p:spTree>
    <p:extLst>
      <p:ext uri="{BB962C8B-B14F-4D97-AF65-F5344CB8AC3E}">
        <p14:creationId xmlns:p14="http://schemas.microsoft.com/office/powerpoint/2010/main" val="178599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DAB0-EC0F-0A24-212C-6DC0178EE995}"/>
              </a:ext>
            </a:extLst>
          </p:cNvPr>
          <p:cNvSpPr>
            <a:spLocks noGrp="1"/>
          </p:cNvSpPr>
          <p:nvPr>
            <p:ph type="title"/>
          </p:nvPr>
        </p:nvSpPr>
        <p:spPr/>
        <p:txBody>
          <a:bodyPr/>
          <a:lstStyle/>
          <a:p>
            <a:r>
              <a:rPr lang="en-US" dirty="0"/>
              <a:t>Patient with impaired DMC, outdated MOLST </a:t>
            </a:r>
          </a:p>
        </p:txBody>
      </p:sp>
      <p:sp>
        <p:nvSpPr>
          <p:cNvPr id="4" name="Content Placeholder 3">
            <a:extLst>
              <a:ext uri="{FF2B5EF4-FFF2-40B4-BE49-F238E27FC236}">
                <a16:creationId xmlns:a16="http://schemas.microsoft.com/office/drawing/2014/main" id="{AE1BBCC8-825C-CBC7-ABEF-86282469BEB0}"/>
              </a:ext>
            </a:extLst>
          </p:cNvPr>
          <p:cNvSpPr>
            <a:spLocks noGrp="1"/>
          </p:cNvSpPr>
          <p:nvPr>
            <p:ph idx="1"/>
          </p:nvPr>
        </p:nvSpPr>
        <p:spPr>
          <a:xfrm>
            <a:off x="680321" y="2336872"/>
            <a:ext cx="9613861" cy="3990037"/>
          </a:xfrm>
        </p:spPr>
        <p:txBody>
          <a:bodyPr>
            <a:noAutofit/>
          </a:bodyPr>
          <a:lstStyle/>
          <a:p>
            <a:pPr marL="0" marR="0">
              <a:lnSpc>
                <a:spcPct val="107000"/>
              </a:lnSpc>
              <a:spcBef>
                <a:spcPts val="0"/>
              </a:spcBef>
              <a:spcAft>
                <a:spcPts val="800"/>
              </a:spcAft>
            </a:pPr>
            <a:r>
              <a:rPr lang="en-US" kern="100" dirty="0">
                <a:effectLst/>
                <a:ea typeface="Calibri" panose="020F0502020204030204" pitchFamily="34" charset="0"/>
                <a:cs typeface="Times New Roman" panose="02020603050405020304" pitchFamily="18" charset="0"/>
              </a:rPr>
              <a:t>What ethical concerns does this case raise? </a:t>
            </a:r>
            <a:endParaRPr lang="en-US" kern="100" dirty="0">
              <a:ea typeface="Calibri" panose="020F0502020204030204" pitchFamily="34" charset="0"/>
              <a:cs typeface="Times New Roman" panose="02020603050405020304" pitchFamily="18" charset="0"/>
            </a:endParaRPr>
          </a:p>
          <a:p>
            <a:pPr marL="284163" marR="0" indent="-284163">
              <a:lnSpc>
                <a:spcPct val="107000"/>
              </a:lnSpc>
              <a:spcBef>
                <a:spcPts val="0"/>
              </a:spcBef>
              <a:spcAft>
                <a:spcPts val="800"/>
              </a:spcAft>
            </a:pPr>
            <a:r>
              <a:rPr lang="en-US" kern="100" dirty="0">
                <a:effectLst/>
                <a:ea typeface="Calibri" panose="020F0502020204030204" pitchFamily="34" charset="0"/>
                <a:cs typeface="Times New Roman" panose="02020603050405020304" pitchFamily="18" charset="0"/>
              </a:rPr>
              <a:t>Does Mrs. Fanning have the capacity to make healthcare decisions at this point? How is that determined?</a:t>
            </a:r>
            <a:endParaRPr lang="en-US" kern="100" dirty="0">
              <a:ea typeface="Calibri" panose="020F0502020204030204" pitchFamily="34" charset="0"/>
              <a:cs typeface="Times New Roman" panose="02020603050405020304" pitchFamily="18" charset="0"/>
            </a:endParaRPr>
          </a:p>
          <a:p>
            <a:pPr marL="284163" marR="0" indent="-284163">
              <a:lnSpc>
                <a:spcPct val="107000"/>
              </a:lnSpc>
              <a:spcBef>
                <a:spcPts val="0"/>
              </a:spcBef>
              <a:spcAft>
                <a:spcPts val="800"/>
              </a:spcAft>
            </a:pPr>
            <a:r>
              <a:rPr lang="en-US" kern="100" dirty="0">
                <a:effectLst/>
                <a:ea typeface="Calibri" panose="020F0502020204030204" pitchFamily="34" charset="0"/>
                <a:cs typeface="Times New Roman" panose="02020603050405020304" pitchFamily="18" charset="0"/>
              </a:rPr>
              <a:t>How would the MOLST be used to guide the next steps for Mrs. Fanning? Can the MOLST be overridden? If so, through what process?</a:t>
            </a:r>
            <a:endParaRPr lang="en-US" kern="100" dirty="0">
              <a:ea typeface="Calibri" panose="020F0502020204030204" pitchFamily="34" charset="0"/>
              <a:cs typeface="Times New Roman" panose="02020603050405020304" pitchFamily="18" charset="0"/>
            </a:endParaRPr>
          </a:p>
          <a:p>
            <a:pPr marL="284163" marR="0" indent="-284163">
              <a:lnSpc>
                <a:spcPct val="107000"/>
              </a:lnSpc>
              <a:spcBef>
                <a:spcPts val="0"/>
              </a:spcBef>
              <a:spcAft>
                <a:spcPts val="800"/>
              </a:spcAft>
            </a:pPr>
            <a:r>
              <a:rPr lang="en-US" dirty="0">
                <a:effectLst/>
                <a:ea typeface="Calibri" panose="020F0502020204030204" pitchFamily="34" charset="0"/>
              </a:rPr>
              <a:t>In your opinion, what is a satisfying resolution to this case? </a:t>
            </a:r>
            <a:endParaRPr lang="en-US" dirty="0"/>
          </a:p>
        </p:txBody>
      </p:sp>
    </p:spTree>
    <p:extLst>
      <p:ext uri="{BB962C8B-B14F-4D97-AF65-F5344CB8AC3E}">
        <p14:creationId xmlns:p14="http://schemas.microsoft.com/office/powerpoint/2010/main" val="309365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DE6A-1490-9FDE-8CE0-56E368A4CAF8}"/>
              </a:ext>
            </a:extLst>
          </p:cNvPr>
          <p:cNvSpPr>
            <a:spLocks noGrp="1"/>
          </p:cNvSpPr>
          <p:nvPr>
            <p:ph type="title"/>
          </p:nvPr>
        </p:nvSpPr>
        <p:spPr/>
        <p:txBody>
          <a:bodyPr>
            <a:normAutofit/>
          </a:bodyPr>
          <a:lstStyle/>
          <a:p>
            <a:r>
              <a:rPr lang="en-US" dirty="0"/>
              <a:t>I. Introduction (15 minutes)</a:t>
            </a:r>
            <a:br>
              <a:rPr lang="en-US" dirty="0"/>
            </a:br>
            <a:br>
              <a:rPr lang="en-US" dirty="0"/>
            </a:br>
            <a:r>
              <a:rPr lang="en-US" dirty="0"/>
              <a:t>II. Background (25 minutes)</a:t>
            </a:r>
            <a:br>
              <a:rPr lang="en-US" dirty="0"/>
            </a:br>
            <a:br>
              <a:rPr lang="en-US" dirty="0"/>
            </a:br>
            <a:r>
              <a:rPr lang="en-US" dirty="0"/>
              <a:t>III. Case Discussions: Breakout Rooms (30 minutes)</a:t>
            </a:r>
            <a:br>
              <a:rPr lang="en-US" dirty="0"/>
            </a:br>
            <a:br>
              <a:rPr lang="en-US" dirty="0"/>
            </a:br>
            <a:r>
              <a:rPr lang="en-US" dirty="0"/>
              <a:t>IV. Case Debriefings, Wrap-up (50 minutes)</a:t>
            </a:r>
          </a:p>
        </p:txBody>
      </p:sp>
      <p:sp>
        <p:nvSpPr>
          <p:cNvPr id="3" name="Text Placeholder 2">
            <a:extLst>
              <a:ext uri="{FF2B5EF4-FFF2-40B4-BE49-F238E27FC236}">
                <a16:creationId xmlns:a16="http://schemas.microsoft.com/office/drawing/2014/main" id="{661DD453-06C1-1BBF-64B6-7EA0394D95F0}"/>
              </a:ext>
            </a:extLst>
          </p:cNvPr>
          <p:cNvSpPr>
            <a:spLocks noGrp="1"/>
          </p:cNvSpPr>
          <p:nvPr>
            <p:ph type="body" sz="half" idx="2"/>
          </p:nvPr>
        </p:nvSpPr>
        <p:spPr/>
        <p:txBody>
          <a:bodyPr>
            <a:normAutofit/>
          </a:bodyPr>
          <a:lstStyle/>
          <a:p>
            <a:r>
              <a:rPr lang="en-US" sz="3200" dirty="0"/>
              <a:t>Agenda</a:t>
            </a:r>
          </a:p>
        </p:txBody>
      </p:sp>
    </p:spTree>
    <p:extLst>
      <p:ext uri="{BB962C8B-B14F-4D97-AF65-F5344CB8AC3E}">
        <p14:creationId xmlns:p14="http://schemas.microsoft.com/office/powerpoint/2010/main" val="128651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5D2C-46E1-FF6C-F865-59F86DC42C2A}"/>
              </a:ext>
            </a:extLst>
          </p:cNvPr>
          <p:cNvSpPr>
            <a:spLocks noGrp="1"/>
          </p:cNvSpPr>
          <p:nvPr>
            <p:ph type="title"/>
          </p:nvPr>
        </p:nvSpPr>
        <p:spPr/>
        <p:txBody>
          <a:bodyPr/>
          <a:lstStyle/>
          <a:p>
            <a:r>
              <a:rPr lang="en-US" dirty="0"/>
              <a:t>Patient without DMC and no designated HCA or surrogates</a:t>
            </a:r>
          </a:p>
        </p:txBody>
      </p:sp>
      <p:sp>
        <p:nvSpPr>
          <p:cNvPr id="3" name="Content Placeholder 2">
            <a:extLst>
              <a:ext uri="{FF2B5EF4-FFF2-40B4-BE49-F238E27FC236}">
                <a16:creationId xmlns:a16="http://schemas.microsoft.com/office/drawing/2014/main" id="{FBA958B1-1E23-6DE3-5D6A-DC152DBA16CD}"/>
              </a:ext>
            </a:extLst>
          </p:cNvPr>
          <p:cNvSpPr>
            <a:spLocks noGrp="1"/>
          </p:cNvSpPr>
          <p:nvPr>
            <p:ph idx="1"/>
          </p:nvPr>
        </p:nvSpPr>
        <p:spPr/>
        <p:txBody>
          <a:bodyPr>
            <a:noAutofit/>
          </a:bodyPr>
          <a:lstStyle/>
          <a:p>
            <a:pPr marL="0" indent="0" algn="just">
              <a:buNone/>
            </a:pPr>
            <a:r>
              <a:rPr lang="en-US" dirty="0">
                <a:effectLst/>
                <a:ea typeface="Calibri" panose="020F0502020204030204" pitchFamily="34" charset="0"/>
              </a:rPr>
              <a:t>“A 78-year-old woman with a history of multiple strokes and severe dementia is admitted to the medical ICU from an extended-care facility for treatment of septic shock. The patient never completed an advance directive and has no family members or friends. A number of urgent management decisions must be made, including intubation. The attending physician believes that shifting to comfort care is appropriate.”</a:t>
            </a:r>
          </a:p>
          <a:p>
            <a:pPr marL="0" indent="0">
              <a:buNone/>
            </a:pPr>
            <a:endParaRPr lang="en-US" dirty="0">
              <a:ea typeface="Calibri" panose="020F0502020204030204" pitchFamily="34" charset="0"/>
            </a:endParaRPr>
          </a:p>
          <a:p>
            <a:pPr>
              <a:buFont typeface="Wingdings" panose="05000000000000000000" pitchFamily="2" charset="2"/>
              <a:buChar char="Ø"/>
            </a:pPr>
            <a:r>
              <a:rPr lang="en-US" dirty="0">
                <a:solidFill>
                  <a:srgbClr val="FFFF00"/>
                </a:solidFill>
                <a:ea typeface="Calibri" panose="020F0502020204030204" pitchFamily="34" charset="0"/>
              </a:rPr>
              <a:t> How does the “best interest” standard apply here given that medical treatment will not be effective? </a:t>
            </a:r>
            <a:endParaRPr lang="en-US" dirty="0">
              <a:solidFill>
                <a:srgbClr val="FFFF00"/>
              </a:solidFill>
            </a:endParaRPr>
          </a:p>
        </p:txBody>
      </p:sp>
      <p:sp>
        <p:nvSpPr>
          <p:cNvPr id="4" name="TextBox 3">
            <a:extLst>
              <a:ext uri="{FF2B5EF4-FFF2-40B4-BE49-F238E27FC236}">
                <a16:creationId xmlns:a16="http://schemas.microsoft.com/office/drawing/2014/main" id="{65C73892-E371-561F-1E4F-6E630CDCFD98}"/>
              </a:ext>
            </a:extLst>
          </p:cNvPr>
          <p:cNvSpPr txBox="1"/>
          <p:nvPr/>
        </p:nvSpPr>
        <p:spPr>
          <a:xfrm>
            <a:off x="6945746" y="6581001"/>
            <a:ext cx="5163127" cy="276999"/>
          </a:xfrm>
          <a:prstGeom prst="rect">
            <a:avLst/>
          </a:prstGeom>
          <a:noFill/>
        </p:spPr>
        <p:txBody>
          <a:bodyPr wrap="square" rtlCol="0">
            <a:spAutoFit/>
          </a:bodyPr>
          <a:lstStyle/>
          <a:p>
            <a:pPr algn="r"/>
            <a:r>
              <a:rPr lang="en-US" sz="1200" i="1" dirty="0" err="1"/>
              <a:t>Wiesen</a:t>
            </a:r>
            <a:r>
              <a:rPr lang="en-US" sz="1200" i="1" dirty="0"/>
              <a:t> J, et al. Cleve Clin J Med 2021;88:516</a:t>
            </a:r>
          </a:p>
        </p:txBody>
      </p:sp>
    </p:spTree>
    <p:extLst>
      <p:ext uri="{BB962C8B-B14F-4D97-AF65-F5344CB8AC3E}">
        <p14:creationId xmlns:p14="http://schemas.microsoft.com/office/powerpoint/2010/main" val="319718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AA17-12C5-64D9-563B-214295026C2D}"/>
              </a:ext>
            </a:extLst>
          </p:cNvPr>
          <p:cNvSpPr>
            <a:spLocks noGrp="1"/>
          </p:cNvSpPr>
          <p:nvPr>
            <p:ph type="title"/>
          </p:nvPr>
        </p:nvSpPr>
        <p:spPr/>
        <p:txBody>
          <a:bodyPr/>
          <a:lstStyle/>
          <a:p>
            <a:r>
              <a:rPr lang="en-US" dirty="0"/>
              <a:t>Case Debriefing, Q and A, Wrap-Up</a:t>
            </a:r>
          </a:p>
        </p:txBody>
      </p:sp>
    </p:spTree>
    <p:extLst>
      <p:ext uri="{BB962C8B-B14F-4D97-AF65-F5344CB8AC3E}">
        <p14:creationId xmlns:p14="http://schemas.microsoft.com/office/powerpoint/2010/main" val="2123526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A7BA-C9A9-8106-D8CD-2D9F5080C5FB}"/>
              </a:ext>
            </a:extLst>
          </p:cNvPr>
          <p:cNvSpPr>
            <a:spLocks noGrp="1"/>
          </p:cNvSpPr>
          <p:nvPr>
            <p:ph type="title"/>
          </p:nvPr>
        </p:nvSpPr>
        <p:spPr/>
        <p:txBody>
          <a:bodyPr vert="horz" lIns="91440" tIns="45720" rIns="91440" bIns="45720" rtlCol="0" anchor="b">
            <a:normAutofit/>
          </a:bodyPr>
          <a:lstStyle/>
          <a:p>
            <a:pPr algn="r"/>
            <a:r>
              <a:rPr lang="en-US" sz="5400" dirty="0"/>
              <a:t>Resources </a:t>
            </a:r>
          </a:p>
        </p:txBody>
      </p:sp>
      <p:sp>
        <p:nvSpPr>
          <p:cNvPr id="16" name="Content Placeholder 15">
            <a:extLst>
              <a:ext uri="{FF2B5EF4-FFF2-40B4-BE49-F238E27FC236}">
                <a16:creationId xmlns:a16="http://schemas.microsoft.com/office/drawing/2014/main" id="{30D76970-6E7D-1884-09E0-5A9ADE01C8B5}"/>
              </a:ext>
            </a:extLst>
          </p:cNvPr>
          <p:cNvSpPr>
            <a:spLocks noGrp="1"/>
          </p:cNvSpPr>
          <p:nvPr>
            <p:ph idx="1"/>
          </p:nvPr>
        </p:nvSpPr>
        <p:spPr>
          <a:xfrm>
            <a:off x="221673" y="2059708"/>
            <a:ext cx="11360727" cy="4664365"/>
          </a:xfrm>
        </p:spPr>
        <p:txBody>
          <a:bodyPr>
            <a:normAutofit fontScale="85000" lnSpcReduction="20000"/>
          </a:bodyPr>
          <a:lstStyle/>
          <a:p>
            <a:r>
              <a:rPr lang="en-US" b="1" dirty="0" err="1">
                <a:solidFill>
                  <a:srgbClr val="FFFF00"/>
                </a:solidFill>
              </a:rPr>
              <a:t>Mongtomery</a:t>
            </a:r>
            <a:r>
              <a:rPr lang="en-US" b="1" dirty="0">
                <a:solidFill>
                  <a:srgbClr val="FFFF00"/>
                </a:solidFill>
              </a:rPr>
              <a:t> County Palliative Care and End of Life Coalition</a:t>
            </a:r>
          </a:p>
          <a:p>
            <a:pPr marL="461963" indent="-231775">
              <a:buNone/>
            </a:pPr>
            <a:r>
              <a:rPr lang="en-US" dirty="0"/>
              <a:t>Resources tab for info on ACP, Community-Based Palliative Care, and Education/Information </a:t>
            </a:r>
          </a:p>
          <a:p>
            <a:pPr marL="0" indent="230188">
              <a:buNone/>
            </a:pPr>
            <a:r>
              <a:rPr lang="en-US" dirty="0">
                <a:hlinkClick r:id="rId3"/>
              </a:rPr>
              <a:t>https://www.mccelc.org/resources</a:t>
            </a:r>
            <a:endParaRPr lang="en-US" dirty="0"/>
          </a:p>
          <a:p>
            <a:endParaRPr lang="en-US" dirty="0"/>
          </a:p>
          <a:p>
            <a:r>
              <a:rPr lang="en-US" dirty="0"/>
              <a:t>Ethics Background (Northwest Association for Biomedical Research, 2009) </a:t>
            </a:r>
          </a:p>
          <a:p>
            <a:pPr marL="341313" indent="-111125">
              <a:buNone/>
            </a:pPr>
            <a:r>
              <a:rPr lang="en-US" dirty="0">
                <a:hlinkClick r:id="rId4"/>
              </a:rPr>
              <a:t>https://www.nwabr.org/sites/default/files/EthicsBackground.pdf</a:t>
            </a:r>
            <a:endParaRPr lang="en-US" dirty="0"/>
          </a:p>
          <a:p>
            <a:endParaRPr lang="en-US" dirty="0"/>
          </a:p>
          <a:p>
            <a:r>
              <a:rPr lang="en-US" dirty="0"/>
              <a:t>Ethical considerations at the end-of-life care (Akdeniz M, et al. 2021) </a:t>
            </a:r>
            <a:r>
              <a:rPr lang="en-US" dirty="0">
                <a:hlinkClick r:id="rId5"/>
              </a:rPr>
              <a:t>https://www.ncbi.nlm.nih.gov/pmc/articles/PMC7958189/</a:t>
            </a:r>
            <a:endParaRPr lang="en-US" dirty="0"/>
          </a:p>
          <a:p>
            <a:endParaRPr lang="en-US" dirty="0"/>
          </a:p>
          <a:p>
            <a:r>
              <a:rPr lang="en-US" dirty="0"/>
              <a:t>American Medical Association, Code of Medical Ethics (current)</a:t>
            </a:r>
          </a:p>
          <a:p>
            <a:pPr lvl="1"/>
            <a:r>
              <a:rPr lang="en-US" dirty="0"/>
              <a:t>Ethics Committees in Health Care Institutions: </a:t>
            </a:r>
            <a:r>
              <a:rPr lang="en-US" dirty="0">
                <a:hlinkClick r:id="rId6"/>
              </a:rPr>
              <a:t>https://code-medical-ethics.ama-assn.org/ethics-opinions/ethics-committees-health-care-institutions</a:t>
            </a:r>
            <a:endParaRPr lang="en-US" dirty="0"/>
          </a:p>
          <a:p>
            <a:pPr lvl="1"/>
            <a:r>
              <a:rPr lang="en-US" dirty="0"/>
              <a:t>Decisions for Adult Patients Who Lack Capacity: </a:t>
            </a:r>
            <a:r>
              <a:rPr lang="en-US" dirty="0">
                <a:hlinkClick r:id="rId7"/>
              </a:rPr>
              <a:t>https://code-medical-ethics.ama-assn.org/ethics-opinions/decisions-adult-patients-who-lack-capacity</a:t>
            </a:r>
            <a:endParaRPr lang="en-US" dirty="0"/>
          </a:p>
          <a:p>
            <a:pPr marL="457200" lvl="1" indent="0">
              <a:buNone/>
            </a:pPr>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48643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2D3F59B-46DB-5BCE-7A82-9E6BFAC02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9" y="866775"/>
            <a:ext cx="9753600" cy="5124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ABFC7E-2654-3D67-DA8D-8E9C4A668556}"/>
              </a:ext>
            </a:extLst>
          </p:cNvPr>
          <p:cNvSpPr txBox="1"/>
          <p:nvPr/>
        </p:nvSpPr>
        <p:spPr>
          <a:xfrm>
            <a:off x="3269673" y="6642556"/>
            <a:ext cx="8922327" cy="215444"/>
          </a:xfrm>
          <a:prstGeom prst="rect">
            <a:avLst/>
          </a:prstGeom>
          <a:noFill/>
        </p:spPr>
        <p:txBody>
          <a:bodyPr wrap="square">
            <a:spAutoFit/>
          </a:bodyPr>
          <a:lstStyle/>
          <a:p>
            <a:pPr algn="r"/>
            <a:r>
              <a:rPr lang="en-US" sz="800" i="1" dirty="0"/>
              <a:t>https://smithsmm.wordpress.com/2021/08/25/thanks-cheers-danke-merci-gracias-the-power-of-appreciation/</a:t>
            </a:r>
          </a:p>
        </p:txBody>
      </p:sp>
    </p:spTree>
    <p:extLst>
      <p:ext uri="{BB962C8B-B14F-4D97-AF65-F5344CB8AC3E}">
        <p14:creationId xmlns:p14="http://schemas.microsoft.com/office/powerpoint/2010/main" val="288030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27E3-A445-F959-69A8-C3B4624E570A}"/>
              </a:ext>
            </a:extLst>
          </p:cNvPr>
          <p:cNvSpPr>
            <a:spLocks noGrp="1"/>
          </p:cNvSpPr>
          <p:nvPr>
            <p:ph type="title"/>
          </p:nvPr>
        </p:nvSpPr>
        <p:spPr/>
        <p:txBody>
          <a:bodyPr/>
          <a:lstStyle/>
          <a:p>
            <a:r>
              <a:rPr lang="en-US" dirty="0"/>
              <a:t>Learning Outcomes</a:t>
            </a:r>
          </a:p>
        </p:txBody>
      </p:sp>
      <p:sp>
        <p:nvSpPr>
          <p:cNvPr id="3" name="TextBox 2">
            <a:extLst>
              <a:ext uri="{FF2B5EF4-FFF2-40B4-BE49-F238E27FC236}">
                <a16:creationId xmlns:a16="http://schemas.microsoft.com/office/drawing/2014/main" id="{1951D311-5936-FCFF-ADF3-38D7D32B195A}"/>
              </a:ext>
            </a:extLst>
          </p:cNvPr>
          <p:cNvSpPr txBox="1"/>
          <p:nvPr/>
        </p:nvSpPr>
        <p:spPr>
          <a:xfrm>
            <a:off x="69011" y="2004970"/>
            <a:ext cx="11973464" cy="5124031"/>
          </a:xfrm>
          <a:prstGeom prst="rect">
            <a:avLst/>
          </a:prstGeom>
          <a:noFill/>
        </p:spPr>
        <p:txBody>
          <a:bodyPr wrap="square" rtlCol="0">
            <a:spAutoFit/>
          </a:bodyPr>
          <a:lstStyle/>
          <a:p>
            <a:pPr marL="342900" marR="0" lvl="0" indent="-342900">
              <a:spcBef>
                <a:spcPts val="0"/>
              </a:spcBef>
              <a:buFont typeface="+mj-lt"/>
              <a:buAutoNum type="arabicParenR"/>
            </a:pPr>
            <a:r>
              <a:rPr lang="en-US" sz="2400" dirty="0">
                <a:effectLst/>
                <a:ea typeface="Calibri" panose="020F0502020204030204" pitchFamily="34" charset="0"/>
                <a:cs typeface="Calibri" panose="020F0502020204030204" pitchFamily="34" charset="0"/>
              </a:rPr>
              <a:t>Explore </a:t>
            </a:r>
            <a:r>
              <a:rPr lang="en-US" sz="2400" dirty="0">
                <a:solidFill>
                  <a:srgbClr val="FFFF00"/>
                </a:solidFill>
                <a:effectLst/>
                <a:ea typeface="Calibri" panose="020F0502020204030204" pitchFamily="34" charset="0"/>
                <a:cs typeface="Calibri" panose="020F0502020204030204" pitchFamily="34" charset="0"/>
              </a:rPr>
              <a:t>bioethical principles</a:t>
            </a:r>
            <a:r>
              <a:rPr lang="en-US" sz="2400" dirty="0">
                <a:effectLst/>
                <a:ea typeface="Calibri" panose="020F0502020204030204" pitchFamily="34" charset="0"/>
                <a:cs typeface="Calibri" panose="020F0502020204030204" pitchFamily="34" charset="0"/>
              </a:rPr>
              <a:t> that may guide end-of-life decisions, including advance care planning.</a:t>
            </a:r>
          </a:p>
          <a:p>
            <a:pPr marL="342900" marR="0" lvl="0" indent="-342900">
              <a:spcBef>
                <a:spcPts val="0"/>
              </a:spcBef>
              <a:buFont typeface="+mj-lt"/>
              <a:buAutoNum type="arabicParenR"/>
            </a:pPr>
            <a:endParaRPr lang="en-US" sz="2400" dirty="0">
              <a:effectLst/>
              <a:ea typeface="Calibri" panose="020F0502020204030204" pitchFamily="34" charset="0"/>
              <a:cs typeface="Calibri" panose="020F0502020204030204" pitchFamily="34" charset="0"/>
            </a:endParaRPr>
          </a:p>
          <a:p>
            <a:pPr marL="342900" marR="0" lvl="0" indent="-342900">
              <a:spcBef>
                <a:spcPts val="0"/>
              </a:spcBef>
              <a:buFont typeface="+mj-lt"/>
              <a:buAutoNum type="arabicParenR"/>
            </a:pPr>
            <a:r>
              <a:rPr lang="en-US" sz="2400" dirty="0">
                <a:effectLst/>
                <a:ea typeface="Calibri" panose="020F0502020204030204" pitchFamily="34" charset="0"/>
                <a:cs typeface="Calibri" panose="020F0502020204030204" pitchFamily="34" charset="0"/>
              </a:rPr>
              <a:t>Describe </a:t>
            </a:r>
            <a:r>
              <a:rPr lang="en-US" sz="2400" dirty="0">
                <a:solidFill>
                  <a:srgbClr val="FFFF00"/>
                </a:solidFill>
                <a:effectLst/>
                <a:ea typeface="Calibri" panose="020F0502020204030204" pitchFamily="34" charset="0"/>
                <a:cs typeface="Calibri" panose="020F0502020204030204" pitchFamily="34" charset="0"/>
              </a:rPr>
              <a:t>opportunities and challenges in providing end-of-life care </a:t>
            </a:r>
            <a:r>
              <a:rPr lang="en-US" sz="2400" dirty="0">
                <a:effectLst/>
                <a:ea typeface="Calibri" panose="020F0502020204030204" pitchFamily="34" charset="0"/>
                <a:cs typeface="Calibri" panose="020F0502020204030204" pitchFamily="34" charset="0"/>
              </a:rPr>
              <a:t>in accordance with patients’ communicated wishes or in the absence of expressed/ communicated wishes. </a:t>
            </a:r>
          </a:p>
          <a:p>
            <a:pPr marL="342900" marR="0" lvl="0" indent="-342900">
              <a:spcBef>
                <a:spcPts val="0"/>
              </a:spcBef>
              <a:buClr>
                <a:schemeClr val="tx1"/>
              </a:buClr>
              <a:buFont typeface="+mj-lt"/>
              <a:buAutoNum type="arabicParenR"/>
            </a:pPr>
            <a:endParaRPr lang="en-US" sz="2400" dirty="0">
              <a:solidFill>
                <a:srgbClr val="FFFF00"/>
              </a:solidFill>
              <a:effectLst/>
              <a:ea typeface="Calibri" panose="020F0502020204030204" pitchFamily="34" charset="0"/>
              <a:cs typeface="Calibri" panose="020F0502020204030204" pitchFamily="34" charset="0"/>
            </a:endParaRPr>
          </a:p>
          <a:p>
            <a:pPr marL="342900" marR="0" lvl="0" indent="-342900">
              <a:spcBef>
                <a:spcPts val="0"/>
              </a:spcBef>
              <a:buClr>
                <a:schemeClr val="tx1"/>
              </a:buClr>
              <a:buFont typeface="+mj-lt"/>
              <a:buAutoNum type="arabicParenR"/>
            </a:pPr>
            <a:r>
              <a:rPr lang="en-US" sz="2400" dirty="0">
                <a:solidFill>
                  <a:srgbClr val="FFFF00"/>
                </a:solidFill>
                <a:effectLst/>
                <a:ea typeface="Calibri" panose="020F0502020204030204" pitchFamily="34" charset="0"/>
                <a:cs typeface="Calibri" panose="020F0502020204030204" pitchFamily="34" charset="0"/>
              </a:rPr>
              <a:t>Clarify the roles </a:t>
            </a:r>
            <a:r>
              <a:rPr lang="en-US" sz="2400" dirty="0">
                <a:effectLst/>
                <a:ea typeface="Calibri" panose="020F0502020204030204" pitchFamily="34" charset="0"/>
                <a:cs typeface="Calibri" panose="020F0502020204030204" pitchFamily="34" charset="0"/>
              </a:rPr>
              <a:t>of the patient, healthcare proxy, and medical providers in determining care at the end of life.</a:t>
            </a:r>
          </a:p>
          <a:p>
            <a:pPr marL="342900" marR="0" lvl="0" indent="-342900">
              <a:spcBef>
                <a:spcPts val="0"/>
              </a:spcBef>
              <a:buClr>
                <a:schemeClr val="tx1"/>
              </a:buClr>
              <a:buFont typeface="+mj-lt"/>
              <a:buAutoNum type="arabicParenR"/>
            </a:pPr>
            <a:endParaRPr lang="en-US" sz="2400" dirty="0">
              <a:solidFill>
                <a:srgbClr val="FFFF00"/>
              </a:solidFill>
              <a:effectLst/>
              <a:ea typeface="Calibri" panose="020F0502020204030204" pitchFamily="34" charset="0"/>
              <a:cs typeface="Calibri" panose="020F0502020204030204" pitchFamily="34" charset="0"/>
            </a:endParaRPr>
          </a:p>
          <a:p>
            <a:pPr marL="342900" marR="0" lvl="0" indent="-342900">
              <a:spcBef>
                <a:spcPts val="0"/>
              </a:spcBef>
              <a:buClr>
                <a:schemeClr val="tx1"/>
              </a:buClr>
              <a:buFont typeface="+mj-lt"/>
              <a:buAutoNum type="arabicParenR"/>
            </a:pPr>
            <a:r>
              <a:rPr lang="en-US" sz="2400" dirty="0">
                <a:solidFill>
                  <a:srgbClr val="FFFF00"/>
                </a:solidFill>
                <a:effectLst/>
                <a:ea typeface="Calibri" panose="020F0502020204030204" pitchFamily="34" charset="0"/>
                <a:cs typeface="Calibri" panose="020F0502020204030204" pitchFamily="34" charset="0"/>
              </a:rPr>
              <a:t>Identify key resources </a:t>
            </a:r>
            <a:r>
              <a:rPr lang="en-US" sz="2400" dirty="0">
                <a:effectLst/>
                <a:ea typeface="Calibri" panose="020F0502020204030204" pitchFamily="34" charset="0"/>
                <a:cs typeface="Calibri" panose="020F0502020204030204" pitchFamily="34" charset="0"/>
              </a:rPr>
              <a:t>in the community and within medical institutions to help navigate questions about care at the end of life.</a:t>
            </a:r>
          </a:p>
          <a:p>
            <a:pPr marR="0" lvl="0" algn="l" defTabSz="914400" rtl="0" eaLnBrk="1" fontAlgn="auto" latinLnBrk="0" hangingPunct="1">
              <a:lnSpc>
                <a:spcPct val="115000"/>
              </a:lnSpc>
              <a:spcBef>
                <a:spcPts val="0"/>
              </a:spcBef>
              <a:spcAft>
                <a:spcPts val="0"/>
              </a:spcAft>
              <a:buClrTx/>
              <a:buSzTx/>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23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E82C95-FBEF-FBDB-4A01-75C2F5EB4F6A}"/>
              </a:ext>
            </a:extLst>
          </p:cNvPr>
          <p:cNvSpPr>
            <a:spLocks noGrp="1"/>
          </p:cNvSpPr>
          <p:nvPr>
            <p:ph type="title"/>
          </p:nvPr>
        </p:nvSpPr>
        <p:spPr>
          <a:xfrm>
            <a:off x="680322" y="747620"/>
            <a:ext cx="9771367" cy="3592750"/>
          </a:xfrm>
        </p:spPr>
        <p:txBody>
          <a:bodyPr>
            <a:noAutofit/>
          </a:bodyPr>
          <a:lstStyle/>
          <a:p>
            <a:pPr marL="0" marR="0" indent="0" algn="just">
              <a:lnSpc>
                <a:spcPct val="115000"/>
              </a:lnSpc>
              <a:spcBef>
                <a:spcPts val="0"/>
              </a:spcBef>
              <a:spcAft>
                <a:spcPts val="1000"/>
              </a:spcAft>
            </a:pPr>
            <a:r>
              <a:rPr lang="en-US" sz="2400" dirty="0">
                <a:effectLst/>
                <a:latin typeface="+mn-lt"/>
                <a:ea typeface="Calibri"/>
                <a:cs typeface="Times New Roman"/>
              </a:rPr>
              <a:t>This program meets the requirements for 2 hours of Ethics Continuing Education for </a:t>
            </a:r>
            <a:r>
              <a:rPr lang="en-US" sz="2400" b="1" dirty="0">
                <a:solidFill>
                  <a:srgbClr val="FFFF00"/>
                </a:solidFill>
                <a:latin typeface="+mn-lt"/>
                <a:ea typeface="Calibri"/>
                <a:cs typeface="Times New Roman"/>
              </a:rPr>
              <a:t>Social Workers </a:t>
            </a:r>
            <a:r>
              <a:rPr lang="en-US" sz="2400" dirty="0">
                <a:latin typeface="+mn-lt"/>
                <a:ea typeface="Calibri"/>
                <a:cs typeface="Times New Roman"/>
              </a:rPr>
              <a:t>and </a:t>
            </a:r>
            <a:r>
              <a:rPr lang="en-US" sz="2400" b="1" dirty="0">
                <a:solidFill>
                  <a:srgbClr val="FFFF00"/>
                </a:solidFill>
                <a:latin typeface="+mn-lt"/>
                <a:ea typeface="Calibri"/>
                <a:cs typeface="Times New Roman"/>
              </a:rPr>
              <a:t>Licensed Certified Counselors</a:t>
            </a:r>
            <a:r>
              <a:rPr lang="en-US" sz="2400" b="1" dirty="0">
                <a:latin typeface="+mn-lt"/>
                <a:ea typeface="Calibri"/>
                <a:cs typeface="Times New Roman"/>
              </a:rPr>
              <a:t>.</a:t>
            </a:r>
            <a:r>
              <a:rPr lang="en-US" sz="2400" dirty="0">
                <a:latin typeface="+mn-lt"/>
                <a:ea typeface="Calibri"/>
                <a:cs typeface="Times New Roman"/>
              </a:rPr>
              <a:t>  </a:t>
            </a:r>
            <a:br>
              <a:rPr lang="en-US" sz="2400" dirty="0">
                <a:latin typeface="+mn-lt"/>
                <a:ea typeface="Calibri"/>
                <a:cs typeface="Times New Roman"/>
              </a:rPr>
            </a:br>
            <a:br>
              <a:rPr lang="en-US" sz="2400" dirty="0">
                <a:effectLst/>
                <a:latin typeface="+mn-lt"/>
                <a:ea typeface="Calibri"/>
                <a:cs typeface="Times New Roman"/>
              </a:rPr>
            </a:br>
            <a:r>
              <a:rPr lang="en-US" sz="2400" b="0" i="0" dirty="0">
                <a:effectLst/>
                <a:latin typeface="+mn-lt"/>
              </a:rPr>
              <a:t>Our partner, </a:t>
            </a:r>
            <a:r>
              <a:rPr lang="en-US" sz="2400" b="1" i="0" dirty="0">
                <a:solidFill>
                  <a:srgbClr val="FFFF00"/>
                </a:solidFill>
                <a:effectLst/>
                <a:latin typeface="+mn-lt"/>
              </a:rPr>
              <a:t>The Center for Continuous Learning (CCL)</a:t>
            </a:r>
            <a:r>
              <a:rPr lang="en-US" sz="2400" b="0" i="0" dirty="0">
                <a:effectLst/>
                <a:latin typeface="+mn-lt"/>
              </a:rPr>
              <a:t>, is a board-approved provider of Continuing Education Credits through the Maryland Board of Social Work Examiners (MBSWE) and the National Board for Certified Counselors (NBCC).</a:t>
            </a:r>
            <a:endParaRPr lang="en-US" sz="2400" dirty="0">
              <a:latin typeface="+mn-lt"/>
            </a:endParaRPr>
          </a:p>
        </p:txBody>
      </p:sp>
      <p:sp>
        <p:nvSpPr>
          <p:cNvPr id="4" name="Text Placeholder 3">
            <a:extLst>
              <a:ext uri="{FF2B5EF4-FFF2-40B4-BE49-F238E27FC236}">
                <a16:creationId xmlns:a16="http://schemas.microsoft.com/office/drawing/2014/main" id="{28AC7267-E38B-0886-53FA-AB9603ED25F4}"/>
              </a:ext>
            </a:extLst>
          </p:cNvPr>
          <p:cNvSpPr>
            <a:spLocks noGrp="1"/>
          </p:cNvSpPr>
          <p:nvPr>
            <p:ph type="body" sz="half" idx="2"/>
          </p:nvPr>
        </p:nvSpPr>
        <p:spPr>
          <a:xfrm>
            <a:off x="680322" y="4754747"/>
            <a:ext cx="9613859" cy="1090789"/>
          </a:xfrm>
        </p:spPr>
        <p:txBody>
          <a:bodyPr>
            <a:normAutofit/>
          </a:bodyPr>
          <a:lstStyle/>
          <a:p>
            <a:r>
              <a:rPr lang="en-US" sz="3600" dirty="0"/>
              <a:t>Continuing Education </a:t>
            </a:r>
          </a:p>
        </p:txBody>
      </p:sp>
    </p:spTree>
    <p:extLst>
      <p:ext uri="{BB962C8B-B14F-4D97-AF65-F5344CB8AC3E}">
        <p14:creationId xmlns:p14="http://schemas.microsoft.com/office/powerpoint/2010/main" val="846992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453A9-A1D4-3E20-5892-5E728D65FE7A}"/>
              </a:ext>
            </a:extLst>
          </p:cNvPr>
          <p:cNvSpPr>
            <a:spLocks noGrp="1"/>
          </p:cNvSpPr>
          <p:nvPr>
            <p:ph type="title"/>
          </p:nvPr>
        </p:nvSpPr>
        <p:spPr/>
        <p:txBody>
          <a:bodyPr/>
          <a:lstStyle/>
          <a:p>
            <a:r>
              <a:rPr lang="en-US" dirty="0"/>
              <a:t>Presenters – No Conflicts of Interest</a:t>
            </a:r>
          </a:p>
        </p:txBody>
      </p:sp>
      <p:sp>
        <p:nvSpPr>
          <p:cNvPr id="3" name="TextBox 2">
            <a:extLst>
              <a:ext uri="{FF2B5EF4-FFF2-40B4-BE49-F238E27FC236}">
                <a16:creationId xmlns:a16="http://schemas.microsoft.com/office/drawing/2014/main" id="{697B0407-E398-574E-02AA-B592A6710026}"/>
              </a:ext>
            </a:extLst>
          </p:cNvPr>
          <p:cNvSpPr txBox="1"/>
          <p:nvPr/>
        </p:nvSpPr>
        <p:spPr>
          <a:xfrm>
            <a:off x="633915" y="4324923"/>
            <a:ext cx="10924170" cy="2395849"/>
          </a:xfrm>
          <a:prstGeom prst="rect">
            <a:avLst/>
          </a:prstGeom>
          <a:noFill/>
        </p:spPr>
        <p:txBody>
          <a:bodyPr wrap="square" rtlCol="0">
            <a:spAutoFit/>
          </a:bodyPr>
          <a:lstStyle/>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FFFF00"/>
                </a:solidFill>
                <a:effectLst/>
                <a:uLnTx/>
                <a:uFillTx/>
                <a:ea typeface="Calibri" panose="020F0502020204030204" pitchFamily="34" charset="0"/>
                <a:cs typeface="Times New Roman" panose="02020603050405020304" pitchFamily="18" charset="0"/>
              </a:rPr>
              <a:t>Alvin Reaves, III, MD</a:t>
            </a:r>
            <a:r>
              <a:rPr lang="en-US" sz="2200" b="1" dirty="0">
                <a:solidFill>
                  <a:srgbClr val="FFFF00"/>
                </a:solidFill>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Medical Director, Palliative Medicine and Supportive Care US Acute Care Solutions</a:t>
            </a:r>
            <a:r>
              <a:rPr lang="en-US" sz="2200" dirty="0">
                <a:solidFill>
                  <a:prstClr val="white"/>
                </a:solidFill>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Chair, Bioethics Committee &amp; Dept. of Medicine, Adventist Healthcare Shady Grove Medical Center</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2200" b="1" dirty="0">
                <a:solidFill>
                  <a:srgbClr val="FFFF00"/>
                </a:solidFill>
                <a:ea typeface="Calibri" panose="020F0502020204030204" pitchFamily="34" charset="0"/>
                <a:cs typeface="Times New Roman" panose="02020603050405020304" pitchFamily="18" charset="0"/>
              </a:rPr>
              <a:t>B</a:t>
            </a:r>
            <a:r>
              <a:rPr kumimoji="0" lang="en-US" sz="2200" b="1" i="0" u="none" strike="noStrike" kern="1200" cap="none" spc="0" normalizeH="0" baseline="0" noProof="0" dirty="0">
                <a:ln>
                  <a:noFill/>
                </a:ln>
                <a:solidFill>
                  <a:srgbClr val="FFFF00"/>
                </a:solidFill>
                <a:effectLst/>
                <a:uLnTx/>
                <a:uFillTx/>
                <a:ea typeface="Calibri" panose="020F0502020204030204" pitchFamily="34" charset="0"/>
                <a:cs typeface="Times New Roman" panose="02020603050405020304" pitchFamily="18" charset="0"/>
              </a:rPr>
              <a:t>eth N. Peshkin, </a:t>
            </a:r>
            <a:r>
              <a:rPr lang="en-US" sz="2200" b="1" dirty="0">
                <a:solidFill>
                  <a:srgbClr val="FFFF00"/>
                </a:solidFill>
                <a:ea typeface="Calibri" panose="020F0502020204030204" pitchFamily="34" charset="0"/>
                <a:cs typeface="Times New Roman" panose="02020603050405020304" pitchFamily="18" charset="0"/>
              </a:rPr>
              <a:t>MS, CGC:</a:t>
            </a:r>
            <a:r>
              <a:rPr kumimoji="0" lang="en-US" sz="2200" b="1" i="0" u="none" strike="noStrike" kern="1200" cap="none" spc="0" normalizeH="0" baseline="0" noProof="0" dirty="0">
                <a:ln>
                  <a:noFill/>
                </a:ln>
                <a:solidFill>
                  <a:srgbClr val="FFFF00"/>
                </a:solidFill>
                <a:effectLst/>
                <a:uLnTx/>
                <a:uFillTx/>
                <a:ea typeface="Calibri" panose="020F0502020204030204" pitchFamily="34" charset="0"/>
                <a:cs typeface="Times New Roman" panose="02020603050405020304" pitchFamily="18" charset="0"/>
              </a:rPr>
              <a:t> </a:t>
            </a:r>
            <a:r>
              <a:rPr kumimoji="0" lang="en-US" sz="22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Professor of Oncology; Certified Genetic Counselor;  Associate Faculty, Pellegrino Center for Clinical Bioethics; Georgetown University; Certified Advance Care Planning Facilitator</a:t>
            </a:r>
          </a:p>
        </p:txBody>
      </p:sp>
      <p:pic>
        <p:nvPicPr>
          <p:cNvPr id="1026" name="Picture 2" descr="Alvin L. Reaves, III">
            <a:extLst>
              <a:ext uri="{FF2B5EF4-FFF2-40B4-BE49-F238E27FC236}">
                <a16:creationId xmlns:a16="http://schemas.microsoft.com/office/drawing/2014/main" id="{3FD969C5-1CA5-3674-6B3A-1AC16E817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18" y="2084430"/>
            <a:ext cx="1905000" cy="1905000"/>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Beth N. Peshkin">
            <a:extLst>
              <a:ext uri="{FF2B5EF4-FFF2-40B4-BE49-F238E27FC236}">
                <a16:creationId xmlns:a16="http://schemas.microsoft.com/office/drawing/2014/main" id="{64AC5A50-70A2-151D-65A4-F84B9063B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2169659"/>
            <a:ext cx="1905000" cy="1905000"/>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9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237C-2A49-2AF7-F25F-B3741C210201}"/>
              </a:ext>
            </a:extLst>
          </p:cNvPr>
          <p:cNvSpPr>
            <a:spLocks noGrp="1"/>
          </p:cNvSpPr>
          <p:nvPr>
            <p:ph type="title"/>
          </p:nvPr>
        </p:nvSpPr>
        <p:spPr/>
        <p:txBody>
          <a:bodyPr/>
          <a:lstStyle/>
          <a:p>
            <a:r>
              <a:rPr lang="en-US" dirty="0"/>
              <a:t>What are the goals of end-of-life care? </a:t>
            </a:r>
            <a:r>
              <a:rPr lang="en-US" i="1" dirty="0"/>
              <a:t>(Alvin)</a:t>
            </a:r>
          </a:p>
        </p:txBody>
      </p:sp>
      <p:sp>
        <p:nvSpPr>
          <p:cNvPr id="3" name="Content Placeholder 2">
            <a:extLst>
              <a:ext uri="{FF2B5EF4-FFF2-40B4-BE49-F238E27FC236}">
                <a16:creationId xmlns:a16="http://schemas.microsoft.com/office/drawing/2014/main" id="{6202B264-0D42-F974-3978-A37160BF102D}"/>
              </a:ext>
            </a:extLst>
          </p:cNvPr>
          <p:cNvSpPr>
            <a:spLocks noGrp="1"/>
          </p:cNvSpPr>
          <p:nvPr>
            <p:ph idx="1"/>
          </p:nvPr>
        </p:nvSpPr>
        <p:spPr>
          <a:xfrm>
            <a:off x="749147" y="2199503"/>
            <a:ext cx="10792064" cy="4572000"/>
          </a:xfrm>
        </p:spPr>
        <p:txBody>
          <a:bodyPr>
            <a:normAutofit fontScale="92500" lnSpcReduction="20000"/>
          </a:bodyPr>
          <a:lstStyle/>
          <a:p>
            <a:r>
              <a:rPr lang="en-US" sz="3200" dirty="0"/>
              <a:t>Respecting patient and family </a:t>
            </a:r>
            <a:r>
              <a:rPr lang="en-US" sz="3200" dirty="0">
                <a:solidFill>
                  <a:srgbClr val="FFFF00"/>
                </a:solidFill>
              </a:rPr>
              <a:t>values</a:t>
            </a:r>
          </a:p>
          <a:p>
            <a:endParaRPr lang="en-US" sz="3200" dirty="0"/>
          </a:p>
          <a:p>
            <a:r>
              <a:rPr lang="en-US" sz="3200" dirty="0"/>
              <a:t>Maintaining decision-making </a:t>
            </a:r>
            <a:r>
              <a:rPr lang="en-US" sz="3200" dirty="0">
                <a:solidFill>
                  <a:srgbClr val="FFFF00"/>
                </a:solidFill>
              </a:rPr>
              <a:t>autonomy</a:t>
            </a:r>
          </a:p>
          <a:p>
            <a:endParaRPr lang="en-US" sz="3200" dirty="0"/>
          </a:p>
          <a:p>
            <a:r>
              <a:rPr lang="en-US" sz="3200" dirty="0"/>
              <a:t>Upholding </a:t>
            </a:r>
            <a:r>
              <a:rPr lang="en-US" sz="3200" dirty="0">
                <a:solidFill>
                  <a:srgbClr val="FFFF00"/>
                </a:solidFill>
              </a:rPr>
              <a:t>dignity</a:t>
            </a:r>
          </a:p>
          <a:p>
            <a:endParaRPr lang="en-US" sz="3200" dirty="0"/>
          </a:p>
          <a:p>
            <a:r>
              <a:rPr lang="en-US" sz="3200" dirty="0"/>
              <a:t>Providing </a:t>
            </a:r>
            <a:r>
              <a:rPr lang="en-US" sz="3200" dirty="0">
                <a:solidFill>
                  <a:srgbClr val="FFFF00"/>
                </a:solidFill>
              </a:rPr>
              <a:t>comfort and relief </a:t>
            </a:r>
            <a:r>
              <a:rPr lang="en-US" sz="3200" dirty="0"/>
              <a:t>from distressing symptoms</a:t>
            </a:r>
          </a:p>
          <a:p>
            <a:endParaRPr lang="en-US" sz="3200" dirty="0"/>
          </a:p>
          <a:p>
            <a:r>
              <a:rPr lang="en-US" sz="3200" dirty="0"/>
              <a:t>Assuring security of </a:t>
            </a:r>
            <a:r>
              <a:rPr lang="en-US" sz="3200" dirty="0">
                <a:solidFill>
                  <a:srgbClr val="FFFF00"/>
                </a:solidFill>
              </a:rPr>
              <a:t>survivors</a:t>
            </a:r>
            <a:r>
              <a:rPr lang="en-US" sz="3200" dirty="0"/>
              <a:t>, reconciling familial relationships</a:t>
            </a:r>
          </a:p>
          <a:p>
            <a:pPr marL="0" indent="0">
              <a:buNone/>
            </a:pPr>
            <a:endParaRPr lang="en-US" dirty="0"/>
          </a:p>
        </p:txBody>
      </p:sp>
    </p:spTree>
    <p:extLst>
      <p:ext uri="{BB962C8B-B14F-4D97-AF65-F5344CB8AC3E}">
        <p14:creationId xmlns:p14="http://schemas.microsoft.com/office/powerpoint/2010/main" val="272965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237C-2A49-2AF7-F25F-B3741C210201}"/>
              </a:ext>
            </a:extLst>
          </p:cNvPr>
          <p:cNvSpPr>
            <a:spLocks noGrp="1"/>
          </p:cNvSpPr>
          <p:nvPr>
            <p:ph type="title"/>
          </p:nvPr>
        </p:nvSpPr>
        <p:spPr/>
        <p:txBody>
          <a:bodyPr>
            <a:normAutofit/>
          </a:bodyPr>
          <a:lstStyle/>
          <a:p>
            <a:r>
              <a:rPr lang="en-US" dirty="0"/>
              <a:t>What ethical issues may arise at the end of life? </a:t>
            </a:r>
            <a:r>
              <a:rPr lang="en-US" i="1" dirty="0"/>
              <a:t>(Beth and Alvin)</a:t>
            </a:r>
          </a:p>
        </p:txBody>
      </p:sp>
      <p:sp>
        <p:nvSpPr>
          <p:cNvPr id="3" name="Content Placeholder 2">
            <a:extLst>
              <a:ext uri="{FF2B5EF4-FFF2-40B4-BE49-F238E27FC236}">
                <a16:creationId xmlns:a16="http://schemas.microsoft.com/office/drawing/2014/main" id="{6202B264-0D42-F974-3978-A37160BF102D}"/>
              </a:ext>
            </a:extLst>
          </p:cNvPr>
          <p:cNvSpPr>
            <a:spLocks noGrp="1"/>
          </p:cNvSpPr>
          <p:nvPr>
            <p:ph idx="1"/>
          </p:nvPr>
        </p:nvSpPr>
        <p:spPr>
          <a:xfrm>
            <a:off x="680320" y="2336873"/>
            <a:ext cx="10749679" cy="4236922"/>
          </a:xfrm>
        </p:spPr>
        <p:txBody>
          <a:bodyPr/>
          <a:lstStyle/>
          <a:p>
            <a:r>
              <a:rPr lang="en-US" dirty="0">
                <a:solidFill>
                  <a:srgbClr val="FFFF00"/>
                </a:solidFill>
              </a:rPr>
              <a:t>Patient’s decision-making ability is unclear, appears to be limited, or does not exist AND one or more of the following:</a:t>
            </a:r>
          </a:p>
          <a:p>
            <a:pPr lvl="1"/>
            <a:r>
              <a:rPr lang="en-US" dirty="0"/>
              <a:t>No or outdated advance directive or MOLST </a:t>
            </a:r>
          </a:p>
          <a:p>
            <a:pPr lvl="1"/>
            <a:r>
              <a:rPr lang="en-US" dirty="0"/>
              <a:t>Their wishes about medical treatment are unclear </a:t>
            </a:r>
          </a:p>
          <a:p>
            <a:pPr lvl="1"/>
            <a:r>
              <a:rPr lang="en-US" dirty="0"/>
              <a:t>Health care agent/proxy not identified</a:t>
            </a:r>
          </a:p>
          <a:p>
            <a:pPr lvl="1"/>
            <a:r>
              <a:rPr lang="en-US" dirty="0"/>
              <a:t>Family members disagree about what the patient would have wanted/next steps</a:t>
            </a:r>
          </a:p>
          <a:p>
            <a:r>
              <a:rPr lang="en-US" dirty="0">
                <a:solidFill>
                  <a:srgbClr val="FFFF00"/>
                </a:solidFill>
              </a:rPr>
              <a:t>Religious/cultural beliefs </a:t>
            </a:r>
            <a:r>
              <a:rPr lang="en-US" dirty="0"/>
              <a:t>are not aligned with clinical recommendations </a:t>
            </a:r>
          </a:p>
          <a:p>
            <a:r>
              <a:rPr lang="en-US" dirty="0">
                <a:solidFill>
                  <a:srgbClr val="FFFF00"/>
                </a:solidFill>
              </a:rPr>
              <a:t>Lack of understanding </a:t>
            </a:r>
            <a:r>
              <a:rPr lang="en-US" dirty="0"/>
              <a:t>about medical issues/prognosis/goals of care </a:t>
            </a:r>
          </a:p>
          <a:p>
            <a:r>
              <a:rPr lang="en-US" dirty="0"/>
              <a:t>Healthcare </a:t>
            </a:r>
            <a:r>
              <a:rPr lang="en-US" dirty="0">
                <a:solidFill>
                  <a:srgbClr val="FFFF00"/>
                </a:solidFill>
              </a:rPr>
              <a:t>team feels conflicted </a:t>
            </a:r>
          </a:p>
          <a:p>
            <a:pPr lvl="1"/>
            <a:endParaRPr lang="en-US" dirty="0"/>
          </a:p>
        </p:txBody>
      </p:sp>
    </p:spTree>
    <p:extLst>
      <p:ext uri="{BB962C8B-B14F-4D97-AF65-F5344CB8AC3E}">
        <p14:creationId xmlns:p14="http://schemas.microsoft.com/office/powerpoint/2010/main" val="194489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3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3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ectangle 3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38" name="Rectangle 37">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0" name="Picture 39">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42" name="Rectangle 41">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4" name="Picture 43">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6" name="Rectangle 45">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01EC44A9-4403-4C0A-DFA8-C79218E50D2F}"/>
              </a:ext>
            </a:extLst>
          </p:cNvPr>
          <p:cNvSpPr>
            <a:spLocks noGrp="1"/>
          </p:cNvSpPr>
          <p:nvPr>
            <p:ph type="title" idx="4294967295"/>
          </p:nvPr>
        </p:nvSpPr>
        <p:spPr>
          <a:xfrm>
            <a:off x="680322" y="2063262"/>
            <a:ext cx="3739278" cy="2661138"/>
          </a:xfrm>
        </p:spPr>
        <p:txBody>
          <a:bodyPr vert="horz" lIns="91440" tIns="45720" rIns="91440" bIns="45720" rtlCol="0" anchor="ctr">
            <a:normAutofit/>
          </a:bodyPr>
          <a:lstStyle/>
          <a:p>
            <a:pPr algn="r"/>
            <a:r>
              <a:rPr lang="en-US" sz="4600" dirty="0"/>
              <a:t>Approaches to Addressing Ethical Dilemmas</a:t>
            </a:r>
            <a:endParaRPr lang="en-US" sz="4600" i="1" dirty="0"/>
          </a:p>
        </p:txBody>
      </p:sp>
      <p:pic>
        <p:nvPicPr>
          <p:cNvPr id="2050" name="Picture 2" descr="APA's Five General Principles of Ethics: How Do They Matter to an Aspiring  Scientist – JEPS Bulletin">
            <a:extLst>
              <a:ext uri="{FF2B5EF4-FFF2-40B4-BE49-F238E27FC236}">
                <a16:creationId xmlns:a16="http://schemas.microsoft.com/office/drawing/2014/main" id="{18FAE101-40E5-D94A-9BB1-8C5404BFDF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4887" y="1607720"/>
            <a:ext cx="5704586" cy="38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25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A2AD-08E4-7D2E-C958-49570CAA057B}"/>
              </a:ext>
            </a:extLst>
          </p:cNvPr>
          <p:cNvSpPr>
            <a:spLocks noGrp="1"/>
          </p:cNvSpPr>
          <p:nvPr>
            <p:ph type="title"/>
          </p:nvPr>
        </p:nvSpPr>
        <p:spPr/>
        <p:txBody>
          <a:bodyPr vert="horz" lIns="91440" tIns="45720" rIns="91440" bIns="45720" rtlCol="0" anchor="ctr">
            <a:normAutofit/>
          </a:bodyPr>
          <a:lstStyle/>
          <a:p>
            <a:r>
              <a:rPr lang="en-US" dirty="0" err="1"/>
              <a:t>Principlism</a:t>
            </a:r>
            <a:r>
              <a:rPr lang="en-US" dirty="0"/>
              <a:t>: One Approach </a:t>
            </a:r>
            <a:r>
              <a:rPr lang="en-US" i="1" dirty="0"/>
              <a:t>(Beth)</a:t>
            </a:r>
          </a:p>
        </p:txBody>
      </p:sp>
      <p:pic>
        <p:nvPicPr>
          <p:cNvPr id="3076" name="Picture 4">
            <a:extLst>
              <a:ext uri="{FF2B5EF4-FFF2-40B4-BE49-F238E27FC236}">
                <a16:creationId xmlns:a16="http://schemas.microsoft.com/office/drawing/2014/main" id="{D6DE005D-0D12-9339-2D79-6E2CB64E2C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4169" y="2259727"/>
            <a:ext cx="6353377" cy="39587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9377D4F-57E7-9B6A-EC4A-8866DE9BCCC9}"/>
              </a:ext>
            </a:extLst>
          </p:cNvPr>
          <p:cNvSpPr txBox="1"/>
          <p:nvPr/>
        </p:nvSpPr>
        <p:spPr>
          <a:xfrm>
            <a:off x="7680960" y="6610303"/>
            <a:ext cx="4511040" cy="276999"/>
          </a:xfrm>
          <a:prstGeom prst="rect">
            <a:avLst/>
          </a:prstGeom>
          <a:noFill/>
        </p:spPr>
        <p:txBody>
          <a:bodyPr wrap="square">
            <a:spAutoFit/>
          </a:bodyPr>
          <a:lstStyle/>
          <a:p>
            <a:pPr algn="r"/>
            <a:r>
              <a:rPr lang="en-US" sz="1200" i="1" dirty="0"/>
              <a:t>https://in2med.co.uk/medical-ethics-and-law/</a:t>
            </a:r>
          </a:p>
        </p:txBody>
      </p:sp>
    </p:spTree>
    <p:extLst>
      <p:ext uri="{BB962C8B-B14F-4D97-AF65-F5344CB8AC3E}">
        <p14:creationId xmlns:p14="http://schemas.microsoft.com/office/powerpoint/2010/main" val="74466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4205</Words>
  <Application>Microsoft Office PowerPoint</Application>
  <PresentationFormat>Widescreen</PresentationFormat>
  <Paragraphs>233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GoudyStd</vt:lpstr>
      <vt:lpstr>Times New Roman</vt:lpstr>
      <vt:lpstr>Trebuchet MS</vt:lpstr>
      <vt:lpstr>Wingdings</vt:lpstr>
      <vt:lpstr>Berlin</vt:lpstr>
      <vt:lpstr>Ethics in Death and Dying </vt:lpstr>
      <vt:lpstr>I. Introduction (15 minutes)  II. Background (25 minutes)  III. Case Discussions: Breakout Rooms (30 minutes)  IV. Case Debriefings, Wrap-up (50 minutes)</vt:lpstr>
      <vt:lpstr>Learning Outcomes</vt:lpstr>
      <vt:lpstr>This program meets the requirements for 2 hours of Ethics Continuing Education for Social Workers and Licensed Certified Counselors.    Our partner, The Center for Continuous Learning (CCL), is a board-approved provider of Continuing Education Credits through the Maryland Board of Social Work Examiners (MBSWE) and the National Board for Certified Counselors (NBCC).</vt:lpstr>
      <vt:lpstr>Presenters – No Conflicts of Interest</vt:lpstr>
      <vt:lpstr>What are the goals of end-of-life care? (Alvin)</vt:lpstr>
      <vt:lpstr>What ethical issues may arise at the end of life? (Beth and Alvin)</vt:lpstr>
      <vt:lpstr>Approaches to Addressing Ethical Dilemmas</vt:lpstr>
      <vt:lpstr>Principlism: One Approach (Beth)</vt:lpstr>
      <vt:lpstr>Assessing Decision-Making Capacity (DMC)  (Alvin)</vt:lpstr>
      <vt:lpstr>Advance Care Planning (ACP) (Beth)</vt:lpstr>
      <vt:lpstr>The Team (Alvin)</vt:lpstr>
      <vt:lpstr>Clinical Pearls</vt:lpstr>
      <vt:lpstr>Cases: Breakout Rooms  (30 minutes) </vt:lpstr>
      <vt:lpstr>Breakout Room Roles </vt:lpstr>
      <vt:lpstr>Patient without DMC, no AD, no designated HCA</vt:lpstr>
      <vt:lpstr>Patient without DMC, no AD, no designated HCA</vt:lpstr>
      <vt:lpstr>Patient with impaired DMC, outdated MOLST </vt:lpstr>
      <vt:lpstr>Patient with impaired DMC, outdated MOLST </vt:lpstr>
      <vt:lpstr>Patient without DMC and no designated HCA or surrogates</vt:lpstr>
      <vt:lpstr>Case Debriefing, Q and A, Wrap-Up</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Ogg</dc:creator>
  <cp:lastModifiedBy>Jackie Ogg</cp:lastModifiedBy>
  <cp:revision>36</cp:revision>
  <cp:lastPrinted>2024-04-15T17:50:58Z</cp:lastPrinted>
  <dcterms:created xsi:type="dcterms:W3CDTF">2023-11-11T21:16:44Z</dcterms:created>
  <dcterms:modified xsi:type="dcterms:W3CDTF">2024-04-16T11:06:07Z</dcterms:modified>
</cp:coreProperties>
</file>